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slideMasters/slideMaster21.xml" ContentType="application/vnd.openxmlformats-officedocument.presentationml.slideMaster+xml"/>
  <Override PartName="/ppt/slides/slide21.xml" ContentType="application/vnd.openxmlformats-officedocument.presentationml.slide+xml"/>
  <Override PartName="/ppt/slideMasters/slideMaster22.xml" ContentType="application/vnd.openxmlformats-officedocument.presentationml.slideMaster+xml"/>
  <Override PartName="/ppt/slides/slide22.xml" ContentType="application/vnd.openxmlformats-officedocument.presentationml.slide+xml"/>
  <Override PartName="/ppt/slideMasters/slideMaster23.xml" ContentType="application/vnd.openxmlformats-officedocument.presentationml.slideMaster+xml"/>
  <Override PartName="/ppt/slides/slide23.xml" ContentType="application/vnd.openxmlformats-officedocument.presentationml.slide+xml"/>
  <Override PartName="/ppt/slideMasters/slideMaster24.xml" ContentType="application/vnd.openxmlformats-officedocument.presentationml.slideMaster+xml"/>
  <Override PartName="/ppt/slides/slide24.xml" ContentType="application/vnd.openxmlformats-officedocument.presentationml.slide+xml"/>
  <Override PartName="/ppt/slideMasters/slideMaster25.xml" ContentType="application/vnd.openxmlformats-officedocument.presentationml.slideMaster+xml"/>
  <Override PartName="/ppt/slides/slide25.xml" ContentType="application/vnd.openxmlformats-officedocument.presentationml.slide+xml"/>
  <Override PartName="/ppt/slideMasters/slideMaster26.xml" ContentType="application/vnd.openxmlformats-officedocument.presentationml.slideMaster+xml"/>
  <Override PartName="/ppt/slides/slide26.xml" ContentType="application/vnd.openxmlformats-officedocument.presentationml.slide+xml"/>
  <Override PartName="/ppt/slideMasters/slideMaster27.xml" ContentType="application/vnd.openxmlformats-officedocument.presentationml.slideMaster+xml"/>
  <Override PartName="/ppt/slides/slide27.xml" ContentType="application/vnd.openxmlformats-officedocument.presentationml.slide+xml"/>
  <Override PartName="/ppt/slideMasters/slideMaster28.xml" ContentType="application/vnd.openxmlformats-officedocument.presentationml.slideMaster+xml"/>
  <Override PartName="/ppt/slides/slide28.xml" ContentType="application/vnd.openxmlformats-officedocument.presentationml.slide+xml"/>
  <Override PartName="/ppt/slideMasters/slideMaster29.xml" ContentType="application/vnd.openxmlformats-officedocument.presentationml.slideMaster+xml"/>
  <Override PartName="/ppt/slides/slide29.xml" ContentType="application/vnd.openxmlformats-officedocument.presentationml.slide+xml"/>
  <Override PartName="/ppt/slideMasters/slideMaster30.xml" ContentType="application/vnd.openxmlformats-officedocument.presentationml.slideMaster+xml"/>
  <Override PartName="/ppt/slides/slide30.xml" ContentType="application/vnd.openxmlformats-officedocument.presentationml.slide+xml"/>
  <Override PartName="/ppt/slideMasters/slideMaster31.xml" ContentType="application/vnd.openxmlformats-officedocument.presentationml.slideMaster+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Lst>
  <p:notesMasterIdLst>
    <p:notesMasterId r:id="rId33"/>
  </p:notesMasterIdLst>
  <p:sldSz cx="12188952" cy="6858000"/>
  <p:notesSz cx="6858000" cy="12188952"/>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notesMaster" Target="notesMasters/notesMaster1.xml"/><Relationship Id="rId34" Type="http://schemas.openxmlformats.org/officeDocument/2006/relationships/presProps" Target="presProps.xml"/><Relationship Id="rId35" Type="http://schemas.openxmlformats.org/officeDocument/2006/relationships/viewProps" Target="viewProps.xml"/><Relationship Id="rId36" Type="http://schemas.openxmlformats.org/officeDocument/2006/relationships/theme" Target="theme/theme1.xml"/><Relationship Id="rId37"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2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1.xml"/>
		</Relationships>
</file>

<file path=ppt/notesSlides/_rels/notesSlide2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2.xml"/>
		</Relationships>
</file>

<file path=ppt/notesSlides/_rels/notesSlide2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3.xml"/>
		</Relationships>
</file>

<file path=ppt/notesSlides/_rels/notesSlide2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4.xml"/>
		</Relationships>
</file>

<file path=ppt/notesSlides/_rels/notesSlide2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5.xml"/>
		</Relationships>
</file>

<file path=ppt/notesSlides/_rels/notesSlide2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6.xml"/>
		</Relationships>
</file>

<file path=ppt/notesSlides/_rels/notesSlide2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7.xml"/>
		</Relationships>
</file>

<file path=ppt/notesSlides/_rels/notesSlide2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8.xml"/>
		</Relationships>
</file>

<file path=ppt/notesSlides/_rels/notesSlide2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9.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3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0.xml"/>
		</Relationships>
</file>

<file path=ppt/notesSlides/_rels/notesSlide3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1.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71410"/>
        </a:solidFill>
      </p:bgPr>
    </p:bg>
    <p:spTree>
      <p:nvGrpSpPr>
        <p:cNvPr id="1" name=""/>
        <p:cNvGrpSpPr/>
        <p:nvPr/>
      </p:nvGrpSpPr>
      <p:grpSpPr>
        <a:xfrm>
          <a:off x="0" y="0"/>
          <a:ext cx="0" cy="0"/>
          <a:chOff x="0" y="0"/>
          <a:chExt cx="0" cy="0"/>
        </a:xfrm>
      </p:grpSpPr>
      <p:sp>
        <p:nvSpPr>
          <p:cNvPr id="2" name="Text 0"/>
          <p:cNvSpPr/>
          <p:nvPr/>
        </p:nvSpPr>
        <p:spPr>
          <a:xfrm>
            <a:off x="548640" y="384048"/>
            <a:ext cx="8686800" cy="274320"/>
          </a:xfrm>
          <a:prstGeom prst="rect">
            <a:avLst/>
          </a:prstGeom>
          <a:noFill/>
          <a:ln/>
        </p:spPr>
        <p:txBody>
          <a:bodyPr wrap="square" rtlCol="0" anchor="ctr"/>
          <a:lstStyle/>
          <a:p>
            <a:pPr indent="0" marL="0">
              <a:buNone/>
            </a:pPr>
            <a:r>
              <a:rPr lang="en-US" sz="1050" spc="300" kern="0" dirty="0">
                <a:solidFill>
                  <a:srgbClr val="A4977C"/>
                </a:solidFill>
                <a:latin typeface="Arial" pitchFamily="34" charset="0"/>
                <a:ea typeface="Arial" pitchFamily="34" charset="-122"/>
                <a:cs typeface="Arial" pitchFamily="34" charset="-120"/>
              </a:rPr>
              <a:t>PORTFOLIO · AKAASHNIDHISS.COM</a:t>
            </a:r>
            <a:endParaRPr lang="en-US" sz="1050" dirty="0"/>
          </a:p>
        </p:txBody>
      </p:sp>
      <p:sp>
        <p:nvSpPr>
          <p:cNvPr id="3" name="Text 1"/>
          <p:cNvSpPr/>
          <p:nvPr/>
        </p:nvSpPr>
        <p:spPr>
          <a:xfrm>
            <a:off x="10360152" y="365760"/>
            <a:ext cx="1280160" cy="310896"/>
          </a:xfrm>
          <a:prstGeom prst="rect">
            <a:avLst/>
          </a:prstGeom>
          <a:noFill/>
          <a:ln/>
        </p:spPr>
        <p:txBody>
          <a:bodyPr wrap="square" rtlCol="0" anchor="ctr"/>
          <a:lstStyle/>
          <a:p>
            <a:pPr algn="r" indent="0" marL="0">
              <a:buNone/>
            </a:pPr>
            <a:r>
              <a:rPr lang="en-US" sz="1300" dirty="0">
                <a:solidFill>
                  <a:srgbClr val="F3EEE2"/>
                </a:solidFill>
                <a:latin typeface="Arial Black" pitchFamily="34" charset="0"/>
                <a:ea typeface="Arial Black" pitchFamily="34" charset="-122"/>
                <a:cs typeface="Arial Black" pitchFamily="34" charset="-120"/>
              </a:rPr>
              <a:t>01</a:t>
            </a:r>
            <a:pPr algn="r" indent="0" marL="0">
              <a:buNone/>
            </a:pPr>
            <a:r>
              <a:rPr lang="en-US" sz="1300" dirty="0">
                <a:solidFill>
                  <a:srgbClr val="A4977C"/>
                </a:solidFill>
                <a:latin typeface="Arial Black" pitchFamily="34" charset="0"/>
                <a:ea typeface="Arial Black" pitchFamily="34" charset="-122"/>
                <a:cs typeface="Arial Black" pitchFamily="34" charset="-120"/>
              </a:rPr>
              <a:t> / 31</a:t>
            </a:r>
            <a:endParaRPr lang="en-US" sz="1300" dirty="0"/>
          </a:p>
        </p:txBody>
      </p:sp>
      <p:sp>
        <p:nvSpPr>
          <p:cNvPr id="4" name="Shape 2"/>
          <p:cNvSpPr/>
          <p:nvPr/>
        </p:nvSpPr>
        <p:spPr>
          <a:xfrm>
            <a:off x="548640" y="749808"/>
            <a:ext cx="11091672" cy="10973"/>
          </a:xfrm>
          <a:prstGeom prst="rect">
            <a:avLst/>
          </a:prstGeom>
          <a:solidFill>
            <a:srgbClr val="3A352B"/>
          </a:solidFill>
          <a:ln/>
        </p:spPr>
      </p:sp>
      <p:sp>
        <p:nvSpPr>
          <p:cNvPr id="5" name="Shape 3"/>
          <p:cNvSpPr/>
          <p:nvPr/>
        </p:nvSpPr>
        <p:spPr>
          <a:xfrm>
            <a:off x="548640" y="6144768"/>
            <a:ext cx="11091672" cy="10973"/>
          </a:xfrm>
          <a:prstGeom prst="rect">
            <a:avLst/>
          </a:prstGeom>
          <a:solidFill>
            <a:srgbClr val="3A352B"/>
          </a:solidFill>
          <a:ln/>
        </p:spPr>
      </p:sp>
      <p:sp>
        <p:nvSpPr>
          <p:cNvPr id="6" name="Text 4"/>
          <p:cNvSpPr/>
          <p:nvPr/>
        </p:nvSpPr>
        <p:spPr>
          <a:xfrm>
            <a:off x="548640" y="6254496"/>
            <a:ext cx="7863840" cy="274320"/>
          </a:xfrm>
          <a:prstGeom prst="rect">
            <a:avLst/>
          </a:prstGeom>
          <a:noFill/>
          <a:ln/>
        </p:spPr>
        <p:txBody>
          <a:bodyPr wrap="square" rtlCol="0" anchor="ctr"/>
          <a:lstStyle/>
          <a:p>
            <a:pPr indent="0" marL="0">
              <a:buNone/>
            </a:pPr>
            <a:r>
              <a:rPr lang="en-US" sz="950" spc="250" kern="0" dirty="0">
                <a:solidFill>
                  <a:srgbClr val="A4977C"/>
                </a:solidFill>
                <a:latin typeface="Arial" pitchFamily="34" charset="0"/>
                <a:ea typeface="Arial" pitchFamily="34" charset="-122"/>
                <a:cs typeface="Arial" pitchFamily="34" charset="-120"/>
              </a:rPr>
              <a:t>AI TOOLS USED ACROSS A FORTUNE 500 CONSULTING FIRM · LIVE PRODUCTS, BUILT SOLO FROM PIPELINE TO DEPLOY</a:t>
            </a:r>
            <a:endParaRPr lang="en-US" sz="950" dirty="0"/>
          </a:p>
        </p:txBody>
      </p:sp>
      <p:sp>
        <p:nvSpPr>
          <p:cNvPr id="7" name="Text 5"/>
          <p:cNvSpPr/>
          <p:nvPr/>
        </p:nvSpPr>
        <p:spPr>
          <a:xfrm>
            <a:off x="7799832" y="6254496"/>
            <a:ext cx="3840480" cy="274320"/>
          </a:xfrm>
          <a:prstGeom prst="rect">
            <a:avLst/>
          </a:prstGeom>
          <a:noFill/>
          <a:ln/>
        </p:spPr>
        <p:txBody>
          <a:bodyPr wrap="square" rtlCol="0" anchor="ctr"/>
          <a:lstStyle/>
          <a:p>
            <a:pPr algn="r" indent="0" marL="0">
              <a:buNone/>
            </a:pPr>
            <a:r>
              <a:rPr lang="en-US" sz="950" spc="250" kern="0" dirty="0">
                <a:solidFill>
                  <a:srgbClr val="A4977C"/>
                </a:solidFill>
                <a:latin typeface="Arial" pitchFamily="34" charset="0"/>
                <a:ea typeface="Arial" pitchFamily="34" charset="-122"/>
                <a:cs typeface="Arial" pitchFamily="34" charset="-120"/>
              </a:rPr>
              <a:t>GGN → WORLD</a:t>
            </a:r>
            <a:endParaRPr lang="en-US" sz="950" dirty="0"/>
          </a:p>
        </p:txBody>
      </p:sp>
      <p:sp>
        <p:nvSpPr>
          <p:cNvPr id="8" name="Text 6"/>
          <p:cNvSpPr/>
          <p:nvPr/>
        </p:nvSpPr>
        <p:spPr>
          <a:xfrm>
            <a:off x="475488" y="1554480"/>
            <a:ext cx="11155680" cy="2377440"/>
          </a:xfrm>
          <a:prstGeom prst="rect">
            <a:avLst/>
          </a:prstGeom>
          <a:noFill/>
          <a:ln/>
        </p:spPr>
        <p:txBody>
          <a:bodyPr wrap="square" rtlCol="0" anchor="ctr"/>
          <a:lstStyle/>
          <a:p>
            <a:pPr indent="0" marL="0">
              <a:buNone/>
            </a:pPr>
            <a:r>
              <a:rPr lang="en-US" sz="13000" spc="-200" kern="0" dirty="0">
                <a:solidFill>
                  <a:srgbClr val="F3EEE2"/>
                </a:solidFill>
                <a:latin typeface="Arial Black" pitchFamily="34" charset="0"/>
                <a:ea typeface="Arial Black" pitchFamily="34" charset="-122"/>
                <a:cs typeface="Arial Black" pitchFamily="34" charset="-120"/>
              </a:rPr>
              <a:t>akaash</a:t>
            </a:r>
            <a:endParaRPr lang="en-US" sz="13000" dirty="0"/>
          </a:p>
        </p:txBody>
      </p:sp>
      <p:sp>
        <p:nvSpPr>
          <p:cNvPr id="9" name="Text 7"/>
          <p:cNvSpPr/>
          <p:nvPr/>
        </p:nvSpPr>
        <p:spPr>
          <a:xfrm>
            <a:off x="548640" y="4160520"/>
            <a:ext cx="9601200" cy="411480"/>
          </a:xfrm>
          <a:prstGeom prst="rect">
            <a:avLst/>
          </a:prstGeom>
          <a:noFill/>
          <a:ln/>
        </p:spPr>
        <p:txBody>
          <a:bodyPr wrap="square" rtlCol="0" anchor="ctr"/>
          <a:lstStyle/>
          <a:p>
            <a:pPr indent="0" marL="0">
              <a:buNone/>
            </a:pPr>
            <a:r>
              <a:rPr lang="en-US" sz="1700" dirty="0">
                <a:solidFill>
                  <a:srgbClr val="A4977C"/>
                </a:solidFill>
                <a:latin typeface="Arial" pitchFamily="34" charset="0"/>
                <a:ea typeface="Arial" pitchFamily="34" charset="-122"/>
                <a:cs typeface="Arial" pitchFamily="34" charset="-120"/>
              </a:rPr>
              <a:t>product owner × lead AI engineer · founding member, Kearney AI Center of Excellence</a:t>
            </a:r>
            <a:endParaRPr lang="en-US" sz="1700" dirty="0"/>
          </a:p>
        </p:txBody>
      </p:sp>
      <p:sp>
        <p:nvSpPr>
          <p:cNvPr id="10" name="Text 8"/>
          <p:cNvSpPr/>
          <p:nvPr/>
        </p:nvSpPr>
        <p:spPr>
          <a:xfrm>
            <a:off x="548640" y="4709160"/>
            <a:ext cx="8412480" cy="685800"/>
          </a:xfrm>
          <a:prstGeom prst="rect">
            <a:avLst/>
          </a:prstGeom>
          <a:noFill/>
          <a:ln/>
        </p:spPr>
        <p:txBody>
          <a:bodyPr wrap="square" rtlCol="0" anchor="ctr"/>
          <a:lstStyle/>
          <a:p>
            <a:pPr indent="0" marL="0">
              <a:buNone/>
            </a:pPr>
            <a:r>
              <a:rPr lang="en-US" sz="1400" dirty="0">
                <a:solidFill>
                  <a:srgbClr val="B5AC97"/>
                </a:solidFill>
                <a:latin typeface="Arial" pitchFamily="34" charset="0"/>
                <a:ea typeface="Arial" pitchFamily="34" charset="-122"/>
                <a:cs typeface="Arial" pitchFamily="34" charset="-120"/>
              </a:rPr>
              <a:t>I build the AI platforms Fortune 500 procurement teams run on, and playful corners of the web that chase your cursor.</a:t>
            </a:r>
            <a:endParaRPr lang="en-US" sz="1400" dirty="0"/>
          </a:p>
        </p:txBody>
      </p:sp>
      <p:sp>
        <p:nvSpPr>
          <p:cNvPr id="11" name="Text 9"/>
          <p:cNvSpPr/>
          <p:nvPr/>
        </p:nvSpPr>
        <p:spPr>
          <a:xfrm>
            <a:off x="548640" y="5532120"/>
            <a:ext cx="3657600" cy="320040"/>
          </a:xfrm>
          <a:prstGeom prst="rect">
            <a:avLst/>
          </a:prstGeom>
          <a:noFill/>
          <a:ln/>
        </p:spPr>
        <p:txBody>
          <a:bodyPr wrap="square" rtlCol="0" anchor="ctr"/>
          <a:lstStyle/>
          <a:p>
            <a:pPr indent="0" marL="0">
              <a:buNone/>
            </a:pPr>
            <a:r>
              <a:rPr lang="en-US" sz="1300" dirty="0">
                <a:solidFill>
                  <a:srgbClr val="7EE2A8"/>
                </a:solidFill>
                <a:latin typeface="Courier New" pitchFamily="34" charset="0"/>
                <a:ea typeface="Courier New" pitchFamily="34" charset="-122"/>
                <a:cs typeface="Courier New" pitchFamily="34" charset="-120"/>
              </a:rPr>
              <a:t>akaashnidhiss.com</a:t>
            </a:r>
            <a:endParaRPr lang="en-US" sz="13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0F0B1E"/>
        </a:solidFill>
      </p:bgPr>
    </p:bg>
    <p:spTree>
      <p:nvGrpSpPr>
        <p:cNvPr id="1" name=""/>
        <p:cNvGrpSpPr/>
        <p:nvPr/>
      </p:nvGrpSpPr>
      <p:grpSpPr>
        <a:xfrm>
          <a:off x="0" y="0"/>
          <a:ext cx="0" cy="0"/>
          <a:chOff x="0" y="0"/>
          <a:chExt cx="0" cy="0"/>
        </a:xfrm>
      </p:grpSpPr>
      <p:sp>
        <p:nvSpPr>
          <p:cNvPr id="2" name="Text 0"/>
          <p:cNvSpPr/>
          <p:nvPr/>
        </p:nvSpPr>
        <p:spPr>
          <a:xfrm>
            <a:off x="548640" y="384048"/>
            <a:ext cx="8686800" cy="274320"/>
          </a:xfrm>
          <a:prstGeom prst="rect">
            <a:avLst/>
          </a:prstGeom>
          <a:noFill/>
          <a:ln/>
        </p:spPr>
        <p:txBody>
          <a:bodyPr wrap="square" rtlCol="0" anchor="ctr"/>
          <a:lstStyle/>
          <a:p>
            <a:pPr indent="0" marL="0">
              <a:buNone/>
            </a:pPr>
            <a:r>
              <a:rPr lang="en-US" sz="1050" spc="300" kern="0" dirty="0">
                <a:solidFill>
                  <a:srgbClr val="8C84B0"/>
                </a:solidFill>
                <a:latin typeface="Arial" pitchFamily="34" charset="0"/>
                <a:ea typeface="Arial" pitchFamily="34" charset="-122"/>
                <a:cs typeface="Arial" pitchFamily="34" charset="-120"/>
              </a:rPr>
              <a:t>CASE STUDY 04 · AEO INTELLIGENCE ENGINE · IN DETAIL</a:t>
            </a:r>
            <a:endParaRPr lang="en-US" sz="1050" dirty="0"/>
          </a:p>
        </p:txBody>
      </p:sp>
      <p:sp>
        <p:nvSpPr>
          <p:cNvPr id="3" name="Text 1"/>
          <p:cNvSpPr/>
          <p:nvPr/>
        </p:nvSpPr>
        <p:spPr>
          <a:xfrm>
            <a:off x="10360152" y="365760"/>
            <a:ext cx="1280160" cy="310896"/>
          </a:xfrm>
          <a:prstGeom prst="rect">
            <a:avLst/>
          </a:prstGeom>
          <a:noFill/>
          <a:ln/>
        </p:spPr>
        <p:txBody>
          <a:bodyPr wrap="square" rtlCol="0" anchor="ctr"/>
          <a:lstStyle/>
          <a:p>
            <a:pPr algn="r" indent="0" marL="0">
              <a:buNone/>
            </a:pPr>
            <a:r>
              <a:rPr lang="en-US" sz="1300" dirty="0">
                <a:solidFill>
                  <a:srgbClr val="E9E4F7"/>
                </a:solidFill>
                <a:latin typeface="Arial Black" pitchFamily="34" charset="0"/>
                <a:ea typeface="Arial Black" pitchFamily="34" charset="-122"/>
                <a:cs typeface="Arial Black" pitchFamily="34" charset="-120"/>
              </a:rPr>
              <a:t>10</a:t>
            </a:r>
            <a:pPr algn="r" indent="0" marL="0">
              <a:buNone/>
            </a:pPr>
            <a:r>
              <a:rPr lang="en-US" sz="1300" dirty="0">
                <a:solidFill>
                  <a:srgbClr val="8C84B0"/>
                </a:solidFill>
                <a:latin typeface="Arial Black" pitchFamily="34" charset="0"/>
                <a:ea typeface="Arial Black" pitchFamily="34" charset="-122"/>
                <a:cs typeface="Arial Black" pitchFamily="34" charset="-120"/>
              </a:rPr>
              <a:t> / 31</a:t>
            </a:r>
            <a:endParaRPr lang="en-US" sz="1300" dirty="0"/>
          </a:p>
        </p:txBody>
      </p:sp>
      <p:sp>
        <p:nvSpPr>
          <p:cNvPr id="4" name="Shape 2"/>
          <p:cNvSpPr/>
          <p:nvPr/>
        </p:nvSpPr>
        <p:spPr>
          <a:xfrm>
            <a:off x="548640" y="749808"/>
            <a:ext cx="11091672" cy="10973"/>
          </a:xfrm>
          <a:prstGeom prst="rect">
            <a:avLst/>
          </a:prstGeom>
          <a:solidFill>
            <a:srgbClr val="2C2746"/>
          </a:solidFill>
          <a:ln/>
        </p:spPr>
      </p:sp>
      <p:sp>
        <p:nvSpPr>
          <p:cNvPr id="5" name="Shape 3"/>
          <p:cNvSpPr/>
          <p:nvPr/>
        </p:nvSpPr>
        <p:spPr>
          <a:xfrm>
            <a:off x="548640" y="6144768"/>
            <a:ext cx="11091672" cy="10973"/>
          </a:xfrm>
          <a:prstGeom prst="rect">
            <a:avLst/>
          </a:prstGeom>
          <a:solidFill>
            <a:srgbClr val="2C2746"/>
          </a:solidFill>
          <a:ln/>
        </p:spPr>
      </p:sp>
      <p:sp>
        <p:nvSpPr>
          <p:cNvPr id="6" name="Text 4"/>
          <p:cNvSpPr/>
          <p:nvPr/>
        </p:nvSpPr>
        <p:spPr>
          <a:xfrm>
            <a:off x="548640" y="6254496"/>
            <a:ext cx="7863840" cy="274320"/>
          </a:xfrm>
          <a:prstGeom prst="rect">
            <a:avLst/>
          </a:prstGeom>
          <a:noFill/>
          <a:ln/>
        </p:spPr>
        <p:txBody>
          <a:bodyPr wrap="square" rtlCol="0" anchor="ctr"/>
          <a:lstStyle/>
          <a:p>
            <a:pPr indent="0" marL="0">
              <a:buNone/>
            </a:pPr>
            <a:r>
              <a:rPr lang="en-US" sz="950" spc="250" kern="0" dirty="0">
                <a:solidFill>
                  <a:srgbClr val="8C84B0"/>
                </a:solidFill>
                <a:latin typeface="Arial" pitchFamily="34" charset="0"/>
                <a:ea typeface="Arial" pitchFamily="34" charset="-122"/>
                <a:cs typeface="Arial" pitchFamily="34" charset="-120"/>
              </a:rPr>
              <a:t>5 AI ASSISTANTS MEASURED · 11 READY-TO-RUN FIXES · BUILT SOLO, END TO END</a:t>
            </a:r>
            <a:endParaRPr lang="en-US" sz="950" dirty="0"/>
          </a:p>
        </p:txBody>
      </p:sp>
      <p:sp>
        <p:nvSpPr>
          <p:cNvPr id="7" name="Text 5"/>
          <p:cNvSpPr/>
          <p:nvPr/>
        </p:nvSpPr>
        <p:spPr>
          <a:xfrm>
            <a:off x="7799832" y="6254496"/>
            <a:ext cx="3840480" cy="274320"/>
          </a:xfrm>
          <a:prstGeom prst="rect">
            <a:avLst/>
          </a:prstGeom>
          <a:noFill/>
          <a:ln/>
        </p:spPr>
        <p:txBody>
          <a:bodyPr wrap="square" rtlCol="0" anchor="ctr"/>
          <a:lstStyle/>
          <a:p>
            <a:pPr algn="r" indent="0" marL="0">
              <a:buNone/>
            </a:pPr>
            <a:r>
              <a:rPr lang="en-US" sz="950" spc="250" kern="0" dirty="0">
                <a:solidFill>
                  <a:srgbClr val="8C84B0"/>
                </a:solidFill>
                <a:latin typeface="Arial" pitchFamily="34" charset="0"/>
                <a:ea typeface="Arial" pitchFamily="34" charset="-122"/>
                <a:cs typeface="Arial" pitchFamily="34" charset="-120"/>
              </a:rPr>
              <a:t>BUILT INDEPENDENTLY · LIVE</a:t>
            </a:r>
            <a:endParaRPr lang="en-US" sz="950" dirty="0"/>
          </a:p>
        </p:txBody>
      </p:sp>
      <p:sp>
        <p:nvSpPr>
          <p:cNvPr id="8" name="Text 6"/>
          <p:cNvSpPr/>
          <p:nvPr/>
        </p:nvSpPr>
        <p:spPr>
          <a:xfrm>
            <a:off x="548640" y="932688"/>
            <a:ext cx="3657600" cy="237744"/>
          </a:xfrm>
          <a:prstGeom prst="rect">
            <a:avLst/>
          </a:prstGeom>
          <a:noFill/>
          <a:ln/>
        </p:spPr>
        <p:txBody>
          <a:bodyPr wrap="square" rtlCol="0" anchor="ctr"/>
          <a:lstStyle/>
          <a:p>
            <a:pPr indent="0" marL="0">
              <a:buNone/>
            </a:pPr>
            <a:r>
              <a:rPr lang="en-US" sz="950" spc="300" kern="0" dirty="0">
                <a:solidFill>
                  <a:srgbClr val="8C84B0"/>
                </a:solidFill>
                <a:latin typeface="Arial" pitchFamily="34" charset="0"/>
                <a:ea typeface="Arial" pitchFamily="34" charset="-122"/>
                <a:cs typeface="Arial" pitchFamily="34" charset="-120"/>
              </a:rPr>
              <a:t>HOW IT WORKS</a:t>
            </a:r>
            <a:endParaRPr lang="en-US" sz="950" dirty="0"/>
          </a:p>
        </p:txBody>
      </p:sp>
      <p:sp>
        <p:nvSpPr>
          <p:cNvPr id="9" name="Text 7"/>
          <p:cNvSpPr/>
          <p:nvPr/>
        </p:nvSpPr>
        <p:spPr>
          <a:xfrm>
            <a:off x="548640" y="1261872"/>
            <a:ext cx="5486400" cy="237744"/>
          </a:xfrm>
          <a:prstGeom prst="rect">
            <a:avLst/>
          </a:prstGeom>
          <a:noFill/>
          <a:ln/>
        </p:spPr>
        <p:txBody>
          <a:bodyPr wrap="square" rtlCol="0" anchor="ctr"/>
          <a:lstStyle/>
          <a:p>
            <a:pPr indent="0" marL="0">
              <a:buNone/>
            </a:pPr>
            <a:r>
              <a:rPr lang="en-US" sz="1150" dirty="0">
                <a:solidFill>
                  <a:srgbClr val="8C84B0"/>
                </a:solidFill>
                <a:latin typeface="Courier New" pitchFamily="34" charset="0"/>
                <a:ea typeface="Courier New" pitchFamily="34" charset="-122"/>
                <a:cs typeface="Courier New" pitchFamily="34" charset="-120"/>
              </a:rPr>
              <a:t>01  </a:t>
            </a:r>
            <a:pPr indent="0" marL="0">
              <a:buNone/>
            </a:pPr>
            <a:r>
              <a:rPr lang="en-US" sz="1150" b="1" dirty="0">
                <a:solidFill>
                  <a:srgbClr val="E9E4F7"/>
                </a:solidFill>
                <a:latin typeface="Arial" pitchFamily="34" charset="0"/>
                <a:ea typeface="Arial" pitchFamily="34" charset="-122"/>
                <a:cs typeface="Arial" pitchFamily="34" charset="-120"/>
              </a:rPr>
              <a:t>Measure the real surface, not an API</a:t>
            </a:r>
            <a:endParaRPr lang="en-US" sz="1150" dirty="0"/>
          </a:p>
        </p:txBody>
      </p:sp>
      <p:sp>
        <p:nvSpPr>
          <p:cNvPr id="10" name="Text 8"/>
          <p:cNvSpPr/>
          <p:nvPr/>
        </p:nvSpPr>
        <p:spPr>
          <a:xfrm>
            <a:off x="868680" y="1517904"/>
            <a:ext cx="5212080" cy="786384"/>
          </a:xfrm>
          <a:prstGeom prst="rect">
            <a:avLst/>
          </a:prstGeom>
          <a:noFill/>
          <a:ln/>
        </p:spPr>
        <p:txBody>
          <a:bodyPr wrap="square" rtlCol="0" anchor="ctr">
            <a:normAutofit/>
          </a:bodyPr>
          <a:lstStyle/>
          <a:p>
            <a:pPr indent="0" marL="0">
              <a:lnSpc>
                <a:spcPct val="115000"/>
              </a:lnSpc>
              <a:buNone/>
            </a:pPr>
            <a:r>
              <a:rPr lang="en-US" sz="950" dirty="0">
                <a:solidFill>
                  <a:srgbClr val="8C84B0"/>
                </a:solidFill>
                <a:latin typeface="Arial" pitchFamily="34" charset="0"/>
                <a:ea typeface="Arial" pitchFamily="34" charset="-122"/>
                <a:cs typeface="Arial" pitchFamily="34" charset="-120"/>
              </a:rPr>
              <a:t>What matters is the answer a person actually sees, which is not what a model returns through a paid API. So the platform captures from the live consumer surfaces themselves and persists the raw answer, its citations, and a screenshot as an audit trail before anything is parsed. The hard part was never the reading. It was doing it safely, repeatably, and without tripping the systems that guard those surfaces.</a:t>
            </a:r>
            <a:endParaRPr lang="en-US" sz="950" dirty="0"/>
          </a:p>
        </p:txBody>
      </p:sp>
      <p:sp>
        <p:nvSpPr>
          <p:cNvPr id="11" name="Text 9"/>
          <p:cNvSpPr/>
          <p:nvPr/>
        </p:nvSpPr>
        <p:spPr>
          <a:xfrm>
            <a:off x="548640" y="2432304"/>
            <a:ext cx="5486400" cy="237744"/>
          </a:xfrm>
          <a:prstGeom prst="rect">
            <a:avLst/>
          </a:prstGeom>
          <a:noFill/>
          <a:ln/>
        </p:spPr>
        <p:txBody>
          <a:bodyPr wrap="square" rtlCol="0" anchor="ctr"/>
          <a:lstStyle/>
          <a:p>
            <a:pPr indent="0" marL="0">
              <a:buNone/>
            </a:pPr>
            <a:r>
              <a:rPr lang="en-US" sz="1150" dirty="0">
                <a:solidFill>
                  <a:srgbClr val="8C84B0"/>
                </a:solidFill>
                <a:latin typeface="Courier New" pitchFamily="34" charset="0"/>
                <a:ea typeface="Courier New" pitchFamily="34" charset="-122"/>
                <a:cs typeface="Courier New" pitchFamily="34" charset="-120"/>
              </a:rPr>
              <a:t>02  </a:t>
            </a:r>
            <a:pPr indent="0" marL="0">
              <a:buNone/>
            </a:pPr>
            <a:r>
              <a:rPr lang="en-US" sz="1150" b="1" dirty="0">
                <a:solidFill>
                  <a:srgbClr val="E9E4F7"/>
                </a:solidFill>
                <a:latin typeface="Arial" pitchFamily="34" charset="0"/>
                <a:ea typeface="Arial" pitchFamily="34" charset="-122"/>
                <a:cs typeface="Arial" pitchFamily="34" charset="-120"/>
              </a:rPr>
              <a:t>Honest metrics or none</a:t>
            </a:r>
            <a:endParaRPr lang="en-US" sz="1150" dirty="0"/>
          </a:p>
        </p:txBody>
      </p:sp>
      <p:sp>
        <p:nvSpPr>
          <p:cNvPr id="12" name="Text 10"/>
          <p:cNvSpPr/>
          <p:nvPr/>
        </p:nvSpPr>
        <p:spPr>
          <a:xfrm>
            <a:off x="868680" y="2688336"/>
            <a:ext cx="5212080" cy="786384"/>
          </a:xfrm>
          <a:prstGeom prst="rect">
            <a:avLst/>
          </a:prstGeom>
          <a:noFill/>
          <a:ln/>
        </p:spPr>
        <p:txBody>
          <a:bodyPr wrap="square" rtlCol="0" anchor="ctr">
            <a:normAutofit/>
          </a:bodyPr>
          <a:lstStyle/>
          <a:p>
            <a:pPr indent="0" marL="0">
              <a:lnSpc>
                <a:spcPct val="115000"/>
              </a:lnSpc>
              <a:buNone/>
            </a:pPr>
            <a:r>
              <a:rPr lang="en-US" sz="950" dirty="0">
                <a:solidFill>
                  <a:srgbClr val="8C84B0"/>
                </a:solidFill>
                <a:latin typeface="Arial" pitchFamily="34" charset="0"/>
                <a:ea typeface="Arial" pitchFamily="34" charset="-122"/>
                <a:cs typeface="Arial" pitchFamily="34" charset="-120"/>
              </a:rPr>
              <a:t>Visibility is a distribution, not a single number. The metrics deliberately drop the easy wins (questions that already hand over the brand name), separate a model politely declining from a genuine absence, and ship every figure with the sample size behind it. When something cannot be computed cleanly, the product says 'insufficient data' instead of inventing a number.</a:t>
            </a:r>
            <a:endParaRPr lang="en-US" sz="950" dirty="0"/>
          </a:p>
        </p:txBody>
      </p:sp>
      <p:sp>
        <p:nvSpPr>
          <p:cNvPr id="13" name="Text 11"/>
          <p:cNvSpPr/>
          <p:nvPr/>
        </p:nvSpPr>
        <p:spPr>
          <a:xfrm>
            <a:off x="548640" y="3602736"/>
            <a:ext cx="5486400" cy="237744"/>
          </a:xfrm>
          <a:prstGeom prst="rect">
            <a:avLst/>
          </a:prstGeom>
          <a:noFill/>
          <a:ln/>
        </p:spPr>
        <p:txBody>
          <a:bodyPr wrap="square" rtlCol="0" anchor="ctr"/>
          <a:lstStyle/>
          <a:p>
            <a:pPr indent="0" marL="0">
              <a:buNone/>
            </a:pPr>
            <a:r>
              <a:rPr lang="en-US" sz="1150" dirty="0">
                <a:solidFill>
                  <a:srgbClr val="8C84B0"/>
                </a:solidFill>
                <a:latin typeface="Courier New" pitchFamily="34" charset="0"/>
                <a:ea typeface="Courier New" pitchFamily="34" charset="-122"/>
                <a:cs typeface="Courier New" pitchFamily="34" charset="-120"/>
              </a:rPr>
              <a:t>03  </a:t>
            </a:r>
            <a:pPr indent="0" marL="0">
              <a:buNone/>
            </a:pPr>
            <a:r>
              <a:rPr lang="en-US" sz="1150" b="1" dirty="0">
                <a:solidFill>
                  <a:srgbClr val="E9E4F7"/>
                </a:solidFill>
                <a:latin typeface="Arial" pitchFamily="34" charset="0"/>
                <a:ea typeface="Arial" pitchFamily="34" charset="-122"/>
                <a:cs typeface="Arial" pitchFamily="34" charset="-120"/>
              </a:rPr>
              <a:t>Strategy in front, evidence behind</a:t>
            </a:r>
            <a:endParaRPr lang="en-US" sz="1150" dirty="0"/>
          </a:p>
        </p:txBody>
      </p:sp>
      <p:sp>
        <p:nvSpPr>
          <p:cNvPr id="14" name="Text 12"/>
          <p:cNvSpPr/>
          <p:nvPr/>
        </p:nvSpPr>
        <p:spPr>
          <a:xfrm>
            <a:off x="868680" y="3858768"/>
            <a:ext cx="5212080" cy="640080"/>
          </a:xfrm>
          <a:prstGeom prst="rect">
            <a:avLst/>
          </a:prstGeom>
          <a:noFill/>
          <a:ln/>
        </p:spPr>
        <p:txBody>
          <a:bodyPr wrap="square" rtlCol="0" anchor="ctr">
            <a:normAutofit/>
          </a:bodyPr>
          <a:lstStyle/>
          <a:p>
            <a:pPr indent="0" marL="0">
              <a:lnSpc>
                <a:spcPct val="115000"/>
              </a:lnSpc>
              <a:buNone/>
            </a:pPr>
            <a:r>
              <a:rPr lang="en-US" sz="950" dirty="0">
                <a:solidFill>
                  <a:srgbClr val="8C84B0"/>
                </a:solidFill>
                <a:latin typeface="Arial" pitchFamily="34" charset="0"/>
                <a:ea typeface="Arial" pitchFamily="34" charset="-122"/>
                <a:cs typeface="Arial" pitchFamily="34" charset="-120"/>
              </a:rPr>
              <a:t>Recommendations are generated from the data first, off the actual gaps in the captured answers, then written up against the specific evidence that triggered each one. The strategies are grounded in published research on what genuinely moves AI answers, but a client only ever sees a clean play and a template, never the machinery underneath.</a:t>
            </a:r>
            <a:endParaRPr lang="en-US" sz="950" dirty="0"/>
          </a:p>
        </p:txBody>
      </p:sp>
      <p:sp>
        <p:nvSpPr>
          <p:cNvPr id="15" name="Text 13"/>
          <p:cNvSpPr/>
          <p:nvPr/>
        </p:nvSpPr>
        <p:spPr>
          <a:xfrm>
            <a:off x="548640" y="4626864"/>
            <a:ext cx="5486400" cy="237744"/>
          </a:xfrm>
          <a:prstGeom prst="rect">
            <a:avLst/>
          </a:prstGeom>
          <a:noFill/>
          <a:ln/>
        </p:spPr>
        <p:txBody>
          <a:bodyPr wrap="square" rtlCol="0" anchor="ctr"/>
          <a:lstStyle/>
          <a:p>
            <a:pPr indent="0" marL="0">
              <a:buNone/>
            </a:pPr>
            <a:r>
              <a:rPr lang="en-US" sz="1150" dirty="0">
                <a:solidFill>
                  <a:srgbClr val="8C84B0"/>
                </a:solidFill>
                <a:latin typeface="Courier New" pitchFamily="34" charset="0"/>
                <a:ea typeface="Courier New" pitchFamily="34" charset="-122"/>
                <a:cs typeface="Courier New" pitchFamily="34" charset="-120"/>
              </a:rPr>
              <a:t>04  </a:t>
            </a:r>
            <a:pPr indent="0" marL="0">
              <a:buNone/>
            </a:pPr>
            <a:r>
              <a:rPr lang="en-US" sz="1150" b="1" dirty="0">
                <a:solidFill>
                  <a:srgbClr val="E9E4F7"/>
                </a:solidFill>
                <a:latin typeface="Arial" pitchFamily="34" charset="0"/>
                <a:ea typeface="Arial" pitchFamily="34" charset="-122"/>
                <a:cs typeface="Arial" pitchFamily="34" charset="-120"/>
              </a:rPr>
              <a:t>Boring infrastructure, on purpose</a:t>
            </a:r>
            <a:endParaRPr lang="en-US" sz="1150" dirty="0"/>
          </a:p>
        </p:txBody>
      </p:sp>
      <p:sp>
        <p:nvSpPr>
          <p:cNvPr id="16" name="Text 14"/>
          <p:cNvSpPr/>
          <p:nvPr/>
        </p:nvSpPr>
        <p:spPr>
          <a:xfrm>
            <a:off x="868680" y="4882896"/>
            <a:ext cx="5212080" cy="640080"/>
          </a:xfrm>
          <a:prstGeom prst="rect">
            <a:avLst/>
          </a:prstGeom>
          <a:noFill/>
          <a:ln/>
        </p:spPr>
        <p:txBody>
          <a:bodyPr wrap="square" rtlCol="0" anchor="ctr">
            <a:normAutofit/>
          </a:bodyPr>
          <a:lstStyle/>
          <a:p>
            <a:pPr indent="0" marL="0">
              <a:lnSpc>
                <a:spcPct val="115000"/>
              </a:lnSpc>
              <a:buNone/>
            </a:pPr>
            <a:r>
              <a:rPr lang="en-US" sz="950" dirty="0">
                <a:solidFill>
                  <a:srgbClr val="8C84B0"/>
                </a:solidFill>
                <a:latin typeface="Arial" pitchFamily="34" charset="0"/>
                <a:ea typeface="Arial" pitchFamily="34" charset="-122"/>
                <a:cs typeface="Arial" pitchFamily="34" charset="-120"/>
              </a:rPr>
              <a:t>Multi-tenant the simple way: every record partitioned by tenant, a read model the app serves fast, no speculative agent frameworks or vector databases. The paid models run only over text already captured, never on live web calls, so the platform stays cheap to operate. The novelty is the data and the judgment; the plumbing should be unremarkable.</a:t>
            </a:r>
            <a:endParaRPr lang="en-US" sz="950" dirty="0"/>
          </a:p>
        </p:txBody>
      </p:sp>
      <p:sp>
        <p:nvSpPr>
          <p:cNvPr id="17" name="Text 15"/>
          <p:cNvSpPr/>
          <p:nvPr/>
        </p:nvSpPr>
        <p:spPr>
          <a:xfrm>
            <a:off x="6446520" y="932688"/>
            <a:ext cx="3657600" cy="237744"/>
          </a:xfrm>
          <a:prstGeom prst="rect">
            <a:avLst/>
          </a:prstGeom>
          <a:noFill/>
          <a:ln/>
        </p:spPr>
        <p:txBody>
          <a:bodyPr wrap="square" rtlCol="0" anchor="ctr"/>
          <a:lstStyle/>
          <a:p>
            <a:pPr indent="0" marL="0">
              <a:buNone/>
            </a:pPr>
            <a:r>
              <a:rPr lang="en-US" sz="950" spc="300" kern="0" dirty="0">
                <a:solidFill>
                  <a:srgbClr val="8C84B0"/>
                </a:solidFill>
                <a:latin typeface="Arial" pitchFamily="34" charset="0"/>
                <a:ea typeface="Arial" pitchFamily="34" charset="-122"/>
                <a:cs typeface="Arial" pitchFamily="34" charset="-120"/>
              </a:rPr>
              <a:t>DESIGN DECISIONS</a:t>
            </a:r>
            <a:endParaRPr lang="en-US" sz="950" dirty="0"/>
          </a:p>
        </p:txBody>
      </p:sp>
      <p:sp>
        <p:nvSpPr>
          <p:cNvPr id="18" name="Text 16"/>
          <p:cNvSpPr/>
          <p:nvPr/>
        </p:nvSpPr>
        <p:spPr>
          <a:xfrm>
            <a:off x="6446520" y="1261872"/>
            <a:ext cx="5166360" cy="237744"/>
          </a:xfrm>
          <a:prstGeom prst="rect">
            <a:avLst/>
          </a:prstGeom>
          <a:noFill/>
          <a:ln/>
        </p:spPr>
        <p:txBody>
          <a:bodyPr wrap="square" rtlCol="0" anchor="ctr"/>
          <a:lstStyle/>
          <a:p>
            <a:pPr indent="0" marL="0">
              <a:buNone/>
            </a:pPr>
            <a:r>
              <a:rPr lang="en-US" sz="1150" b="1" dirty="0">
                <a:solidFill>
                  <a:srgbClr val="E9E4F7"/>
                </a:solidFill>
                <a:latin typeface="Arial" pitchFamily="34" charset="0"/>
                <a:ea typeface="Arial" pitchFamily="34" charset="-122"/>
                <a:cs typeface="Arial" pitchFamily="34" charset="-120"/>
              </a:rPr>
              <a:t>What the user sees beats what the API says</a:t>
            </a:r>
            <a:endParaRPr lang="en-US" sz="1150" dirty="0"/>
          </a:p>
        </p:txBody>
      </p:sp>
      <p:sp>
        <p:nvSpPr>
          <p:cNvPr id="19" name="Text 17"/>
          <p:cNvSpPr/>
          <p:nvPr/>
        </p:nvSpPr>
        <p:spPr>
          <a:xfrm>
            <a:off x="6446520" y="1517904"/>
            <a:ext cx="5166360" cy="640080"/>
          </a:xfrm>
          <a:prstGeom prst="rect">
            <a:avLst/>
          </a:prstGeom>
          <a:noFill/>
          <a:ln/>
        </p:spPr>
        <p:txBody>
          <a:bodyPr wrap="square" rtlCol="0" anchor="ctr">
            <a:normAutofit/>
          </a:bodyPr>
          <a:lstStyle/>
          <a:p>
            <a:pPr indent="0" marL="0">
              <a:lnSpc>
                <a:spcPct val="115000"/>
              </a:lnSpc>
              <a:buNone/>
            </a:pPr>
            <a:r>
              <a:rPr lang="en-US" sz="950" dirty="0">
                <a:solidFill>
                  <a:srgbClr val="8C84B0"/>
                </a:solidFill>
                <a:latin typeface="Arial" pitchFamily="34" charset="0"/>
                <a:ea typeface="Arial" pitchFamily="34" charset="-122"/>
                <a:cs typeface="Arial" pitchFamily="34" charset="-120"/>
              </a:rPr>
              <a:t>Reading the live consumer surface is slower and more fragile than calling an API, and it has to be paced carefully. It is worth it, because the API answer and the answer a real buyer sees are not the same thing. The limitation is written into the methodology, not hidden from it.</a:t>
            </a:r>
            <a:endParaRPr lang="en-US" sz="950" dirty="0"/>
          </a:p>
        </p:txBody>
      </p:sp>
      <p:sp>
        <p:nvSpPr>
          <p:cNvPr id="20" name="Text 18"/>
          <p:cNvSpPr/>
          <p:nvPr/>
        </p:nvSpPr>
        <p:spPr>
          <a:xfrm>
            <a:off x="6446520" y="2286000"/>
            <a:ext cx="5166360" cy="237744"/>
          </a:xfrm>
          <a:prstGeom prst="rect">
            <a:avLst/>
          </a:prstGeom>
          <a:noFill/>
          <a:ln/>
        </p:spPr>
        <p:txBody>
          <a:bodyPr wrap="square" rtlCol="0" anchor="ctr"/>
          <a:lstStyle/>
          <a:p>
            <a:pPr indent="0" marL="0">
              <a:buNone/>
            </a:pPr>
            <a:r>
              <a:rPr lang="en-US" sz="1150" b="1" dirty="0">
                <a:solidFill>
                  <a:srgbClr val="E9E4F7"/>
                </a:solidFill>
                <a:latin typeface="Arial" pitchFamily="34" charset="0"/>
                <a:ea typeface="Arial" pitchFamily="34" charset="-122"/>
                <a:cs typeface="Arial" pitchFamily="34" charset="-120"/>
              </a:rPr>
              <a:t>Awareness, never revenue</a:t>
            </a:r>
            <a:endParaRPr lang="en-US" sz="1150" dirty="0"/>
          </a:p>
        </p:txBody>
      </p:sp>
      <p:sp>
        <p:nvSpPr>
          <p:cNvPr id="21" name="Text 19"/>
          <p:cNvSpPr/>
          <p:nvPr/>
        </p:nvSpPr>
        <p:spPr>
          <a:xfrm>
            <a:off x="6446520" y="2542032"/>
            <a:ext cx="5166360" cy="493776"/>
          </a:xfrm>
          <a:prstGeom prst="rect">
            <a:avLst/>
          </a:prstGeom>
          <a:noFill/>
          <a:ln/>
        </p:spPr>
        <p:txBody>
          <a:bodyPr wrap="square" rtlCol="0" anchor="ctr">
            <a:normAutofit/>
          </a:bodyPr>
          <a:lstStyle/>
          <a:p>
            <a:pPr indent="0" marL="0">
              <a:lnSpc>
                <a:spcPct val="115000"/>
              </a:lnSpc>
              <a:buNone/>
            </a:pPr>
            <a:r>
              <a:rPr lang="en-US" sz="950" dirty="0">
                <a:solidFill>
                  <a:srgbClr val="8C84B0"/>
                </a:solidFill>
                <a:latin typeface="Arial" pitchFamily="34" charset="0"/>
                <a:ea typeface="Arial" pitchFamily="34" charset="-122"/>
                <a:cs typeface="Arial" pitchFamily="34" charset="-120"/>
              </a:rPr>
              <a:t>The headline metric is brand awareness for the AI era: a leading indicator, not an equals sign to sales. Refusing the easy causal-revenue claim is exactly what makes the rest of the numbers believable to a sharp buyer.</a:t>
            </a:r>
            <a:endParaRPr lang="en-US" sz="950" dirty="0"/>
          </a:p>
        </p:txBody>
      </p:sp>
      <p:sp>
        <p:nvSpPr>
          <p:cNvPr id="22" name="Text 20"/>
          <p:cNvSpPr/>
          <p:nvPr/>
        </p:nvSpPr>
        <p:spPr>
          <a:xfrm>
            <a:off x="6446520" y="3163824"/>
            <a:ext cx="5166360" cy="237744"/>
          </a:xfrm>
          <a:prstGeom prst="rect">
            <a:avLst/>
          </a:prstGeom>
          <a:noFill/>
          <a:ln/>
        </p:spPr>
        <p:txBody>
          <a:bodyPr wrap="square" rtlCol="0" anchor="ctr"/>
          <a:lstStyle/>
          <a:p>
            <a:pPr indent="0" marL="0">
              <a:buNone/>
            </a:pPr>
            <a:r>
              <a:rPr lang="en-US" sz="1150" b="1" dirty="0">
                <a:solidFill>
                  <a:srgbClr val="E9E4F7"/>
                </a:solidFill>
                <a:latin typeface="Arial" pitchFamily="34" charset="0"/>
                <a:ea typeface="Arial" pitchFamily="34" charset="-122"/>
                <a:cs typeface="Arial" pitchFamily="34" charset="-120"/>
              </a:rPr>
              <a:t>Research-grounded, research-hidden</a:t>
            </a:r>
            <a:endParaRPr lang="en-US" sz="1150" dirty="0"/>
          </a:p>
        </p:txBody>
      </p:sp>
      <p:sp>
        <p:nvSpPr>
          <p:cNvPr id="23" name="Text 21"/>
          <p:cNvSpPr/>
          <p:nvPr/>
        </p:nvSpPr>
        <p:spPr>
          <a:xfrm>
            <a:off x="6446520" y="3419856"/>
            <a:ext cx="5166360" cy="493776"/>
          </a:xfrm>
          <a:prstGeom prst="rect">
            <a:avLst/>
          </a:prstGeom>
          <a:noFill/>
          <a:ln/>
        </p:spPr>
        <p:txBody>
          <a:bodyPr wrap="square" rtlCol="0" anchor="ctr">
            <a:normAutofit/>
          </a:bodyPr>
          <a:lstStyle/>
          <a:p>
            <a:pPr indent="0" marL="0">
              <a:lnSpc>
                <a:spcPct val="115000"/>
              </a:lnSpc>
              <a:buNone/>
            </a:pPr>
            <a:r>
              <a:rPr lang="en-US" sz="950" dirty="0">
                <a:solidFill>
                  <a:srgbClr val="8C84B0"/>
                </a:solidFill>
                <a:latin typeface="Arial" pitchFamily="34" charset="0"/>
                <a:ea typeface="Arial" pitchFamily="34" charset="-122"/>
                <a:cs typeface="Arial" pitchFamily="34" charset="-120"/>
              </a:rPr>
              <a:t>Every strategy traces internally to evidence and a published finding, yet none of that reaches the client. Credibility is built into the engine; the methodology stays proprietary. The product sells a clean decision, not a reading list.</a:t>
            </a:r>
            <a:endParaRPr lang="en-US" sz="950" dirty="0"/>
          </a:p>
        </p:txBody>
      </p:sp>
      <p:sp>
        <p:nvSpPr>
          <p:cNvPr id="24" name="Text 22"/>
          <p:cNvSpPr/>
          <p:nvPr/>
        </p:nvSpPr>
        <p:spPr>
          <a:xfrm>
            <a:off x="6446520" y="4041648"/>
            <a:ext cx="5166360" cy="237744"/>
          </a:xfrm>
          <a:prstGeom prst="rect">
            <a:avLst/>
          </a:prstGeom>
          <a:noFill/>
          <a:ln/>
        </p:spPr>
        <p:txBody>
          <a:bodyPr wrap="square" rtlCol="0" anchor="ctr"/>
          <a:lstStyle/>
          <a:p>
            <a:pPr indent="0" marL="0">
              <a:buNone/>
            </a:pPr>
            <a:r>
              <a:rPr lang="en-US" sz="1150" b="1" dirty="0">
                <a:solidFill>
                  <a:srgbClr val="E9E4F7"/>
                </a:solidFill>
                <a:latin typeface="Arial" pitchFamily="34" charset="0"/>
                <a:ea typeface="Arial" pitchFamily="34" charset="-122"/>
                <a:cs typeface="Arial" pitchFamily="34" charset="-120"/>
              </a:rPr>
              <a:t>Multi-tenant from the first line</a:t>
            </a:r>
            <a:endParaRPr lang="en-US" sz="1150" dirty="0"/>
          </a:p>
        </p:txBody>
      </p:sp>
      <p:sp>
        <p:nvSpPr>
          <p:cNvPr id="25" name="Text 23"/>
          <p:cNvSpPr/>
          <p:nvPr/>
        </p:nvSpPr>
        <p:spPr>
          <a:xfrm>
            <a:off x="6446520" y="4297680"/>
            <a:ext cx="5166360" cy="640080"/>
          </a:xfrm>
          <a:prstGeom prst="rect">
            <a:avLst/>
          </a:prstGeom>
          <a:noFill/>
          <a:ln/>
        </p:spPr>
        <p:txBody>
          <a:bodyPr wrap="square" rtlCol="0" anchor="ctr">
            <a:normAutofit/>
          </a:bodyPr>
          <a:lstStyle/>
          <a:p>
            <a:pPr indent="0" marL="0">
              <a:lnSpc>
                <a:spcPct val="115000"/>
              </a:lnSpc>
              <a:buNone/>
            </a:pPr>
            <a:r>
              <a:rPr lang="en-US" sz="950" dirty="0">
                <a:solidFill>
                  <a:srgbClr val="8C84B0"/>
                </a:solidFill>
                <a:latin typeface="Arial" pitchFamily="34" charset="0"/>
                <a:ea typeface="Arial" pitchFamily="34" charset="-122"/>
                <a:cs typeface="Arial" pitchFamily="34" charset="-120"/>
              </a:rPr>
              <a:t>Tenancy was not bolted on. The very first data model partitioned everything by tenant, and isolation was verified before any feature shipped. For a platform whose whole promise is competitive intelligence, one tenant glimpsing another's data is not a bug, it is the end of the product.</a:t>
            </a:r>
            <a:endParaRPr lang="en-US" sz="9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D9C39C"/>
        </a:solidFill>
      </p:bgPr>
    </p:bg>
    <p:spTree>
      <p:nvGrpSpPr>
        <p:cNvPr id="1" name=""/>
        <p:cNvGrpSpPr/>
        <p:nvPr/>
      </p:nvGrpSpPr>
      <p:grpSpPr>
        <a:xfrm>
          <a:off x="0" y="0"/>
          <a:ext cx="0" cy="0"/>
          <a:chOff x="0" y="0"/>
          <a:chExt cx="0" cy="0"/>
        </a:xfrm>
      </p:grpSpPr>
      <p:sp>
        <p:nvSpPr>
          <p:cNvPr id="2" name="Text 0"/>
          <p:cNvSpPr/>
          <p:nvPr/>
        </p:nvSpPr>
        <p:spPr>
          <a:xfrm>
            <a:off x="548640" y="384048"/>
            <a:ext cx="8686800" cy="274320"/>
          </a:xfrm>
          <a:prstGeom prst="rect">
            <a:avLst/>
          </a:prstGeom>
          <a:noFill/>
          <a:ln/>
        </p:spPr>
        <p:txBody>
          <a:bodyPr wrap="square" rtlCol="0" anchor="ctr"/>
          <a:lstStyle/>
          <a:p>
            <a:pPr indent="0" marL="0">
              <a:buNone/>
            </a:pPr>
            <a:r>
              <a:rPr lang="en-US" sz="1050" spc="300" kern="0" dirty="0">
                <a:solidFill>
                  <a:srgbClr val="473518"/>
                </a:solidFill>
                <a:latin typeface="Arial" pitchFamily="34" charset="0"/>
                <a:ea typeface="Arial" pitchFamily="34" charset="-122"/>
                <a:cs typeface="Arial" pitchFamily="34" charset="-120"/>
              </a:rPr>
              <a:t>CASE STUDY 05 · SUPPLIER &amp; MATERIAL HARMONIZATION</a:t>
            </a:r>
            <a:endParaRPr lang="en-US" sz="1050" dirty="0"/>
          </a:p>
        </p:txBody>
      </p:sp>
      <p:sp>
        <p:nvSpPr>
          <p:cNvPr id="3" name="Text 1"/>
          <p:cNvSpPr/>
          <p:nvPr/>
        </p:nvSpPr>
        <p:spPr>
          <a:xfrm>
            <a:off x="10360152" y="365760"/>
            <a:ext cx="1280160" cy="310896"/>
          </a:xfrm>
          <a:prstGeom prst="rect">
            <a:avLst/>
          </a:prstGeom>
          <a:noFill/>
          <a:ln/>
        </p:spPr>
        <p:txBody>
          <a:bodyPr wrap="square" rtlCol="0" anchor="ctr"/>
          <a:lstStyle/>
          <a:p>
            <a:pPr algn="r" indent="0" marL="0">
              <a:buNone/>
            </a:pPr>
            <a:r>
              <a:rPr lang="en-US" sz="1300" dirty="0">
                <a:solidFill>
                  <a:srgbClr val="241A0C"/>
                </a:solidFill>
                <a:latin typeface="Arial Black" pitchFamily="34" charset="0"/>
                <a:ea typeface="Arial Black" pitchFamily="34" charset="-122"/>
                <a:cs typeface="Arial Black" pitchFamily="34" charset="-120"/>
              </a:rPr>
              <a:t>11</a:t>
            </a:r>
            <a:pPr algn="r" indent="0" marL="0">
              <a:buNone/>
            </a:pPr>
            <a:r>
              <a:rPr lang="en-US" sz="1300" dirty="0">
                <a:solidFill>
                  <a:srgbClr val="473518"/>
                </a:solidFill>
                <a:latin typeface="Arial Black" pitchFamily="34" charset="0"/>
                <a:ea typeface="Arial Black" pitchFamily="34" charset="-122"/>
                <a:cs typeface="Arial Black" pitchFamily="34" charset="-120"/>
              </a:rPr>
              <a:t> / 31</a:t>
            </a:r>
            <a:endParaRPr lang="en-US" sz="1300" dirty="0"/>
          </a:p>
        </p:txBody>
      </p:sp>
      <p:sp>
        <p:nvSpPr>
          <p:cNvPr id="4" name="Shape 2"/>
          <p:cNvSpPr/>
          <p:nvPr/>
        </p:nvSpPr>
        <p:spPr>
          <a:xfrm>
            <a:off x="548640" y="749808"/>
            <a:ext cx="11091672" cy="10973"/>
          </a:xfrm>
          <a:prstGeom prst="rect">
            <a:avLst/>
          </a:prstGeom>
          <a:solidFill>
            <a:srgbClr val="B49B71"/>
          </a:solidFill>
          <a:ln/>
        </p:spPr>
      </p:sp>
      <p:sp>
        <p:nvSpPr>
          <p:cNvPr id="5" name="Shape 3"/>
          <p:cNvSpPr/>
          <p:nvPr/>
        </p:nvSpPr>
        <p:spPr>
          <a:xfrm>
            <a:off x="548640" y="6144768"/>
            <a:ext cx="11091672" cy="10973"/>
          </a:xfrm>
          <a:prstGeom prst="rect">
            <a:avLst/>
          </a:prstGeom>
          <a:solidFill>
            <a:srgbClr val="B49B71"/>
          </a:solidFill>
          <a:ln/>
        </p:spPr>
      </p:sp>
      <p:sp>
        <p:nvSpPr>
          <p:cNvPr id="6" name="Text 4"/>
          <p:cNvSpPr/>
          <p:nvPr/>
        </p:nvSpPr>
        <p:spPr>
          <a:xfrm>
            <a:off x="548640" y="6254496"/>
            <a:ext cx="7863840" cy="274320"/>
          </a:xfrm>
          <a:prstGeom prst="rect">
            <a:avLst/>
          </a:prstGeom>
          <a:noFill/>
          <a:ln/>
        </p:spPr>
        <p:txBody>
          <a:bodyPr wrap="square" rtlCol="0" anchor="ctr"/>
          <a:lstStyle/>
          <a:p>
            <a:pPr indent="0" marL="0">
              <a:buNone/>
            </a:pPr>
            <a:r>
              <a:rPr lang="en-US" sz="950" spc="250" kern="0" dirty="0">
                <a:solidFill>
                  <a:srgbClr val="473518"/>
                </a:solidFill>
                <a:latin typeface="Arial" pitchFamily="34" charset="0"/>
                <a:ea typeface="Arial" pitchFamily="34" charset="-122"/>
                <a:cs typeface="Arial" pitchFamily="34" charset="-120"/>
              </a:rPr>
              <a:t>1.5M MESSY RECORDS CLEANED UP · ~$1.4B SAVINGS SURFACED · 40 SPELLINGS → 1 TRUTH</a:t>
            </a:r>
            <a:endParaRPr lang="en-US" sz="950" dirty="0"/>
          </a:p>
        </p:txBody>
      </p:sp>
      <p:sp>
        <p:nvSpPr>
          <p:cNvPr id="7" name="Text 5"/>
          <p:cNvSpPr/>
          <p:nvPr/>
        </p:nvSpPr>
        <p:spPr>
          <a:xfrm>
            <a:off x="7799832" y="6254496"/>
            <a:ext cx="3840480" cy="274320"/>
          </a:xfrm>
          <a:prstGeom prst="rect">
            <a:avLst/>
          </a:prstGeom>
          <a:noFill/>
          <a:ln/>
        </p:spPr>
        <p:txBody>
          <a:bodyPr wrap="square" rtlCol="0" anchor="ctr"/>
          <a:lstStyle/>
          <a:p>
            <a:pPr algn="r" indent="0" marL="0">
              <a:buNone/>
            </a:pPr>
            <a:r>
              <a:rPr lang="en-US" sz="950" spc="250" kern="0" dirty="0">
                <a:solidFill>
                  <a:srgbClr val="473518"/>
                </a:solidFill>
                <a:latin typeface="Arial" pitchFamily="34" charset="0"/>
                <a:ea typeface="Arial" pitchFamily="34" charset="-122"/>
                <a:cs typeface="Arial" pitchFamily="34" charset="-120"/>
              </a:rPr>
              <a:t>BUILT IN KEARNEY</a:t>
            </a:r>
            <a:endParaRPr lang="en-US" sz="950" dirty="0"/>
          </a:p>
        </p:txBody>
      </p:sp>
      <p:sp>
        <p:nvSpPr>
          <p:cNvPr id="8" name="Text 6"/>
          <p:cNvSpPr/>
          <p:nvPr/>
        </p:nvSpPr>
        <p:spPr>
          <a:xfrm>
            <a:off x="548640" y="914400"/>
            <a:ext cx="7223760" cy="1325880"/>
          </a:xfrm>
          <a:prstGeom prst="rect">
            <a:avLst/>
          </a:prstGeom>
          <a:noFill/>
          <a:ln/>
        </p:spPr>
        <p:txBody>
          <a:bodyPr wrap="square" rtlCol="0" anchor="ctr"/>
          <a:lstStyle/>
          <a:p>
            <a:pPr indent="0" marL="0">
              <a:buNone/>
            </a:pPr>
            <a:r>
              <a:rPr lang="en-US" sz="3000" dirty="0">
                <a:solidFill>
                  <a:srgbClr val="241A0C"/>
                </a:solidFill>
                <a:latin typeface="Arial Black" pitchFamily="34" charset="0"/>
                <a:ea typeface="Arial Black" pitchFamily="34" charset="-122"/>
                <a:cs typeface="Arial Black" pitchFamily="34" charset="-120"/>
              </a:rPr>
              <a:t>Forty spellings.</a:t>
            </a:r>
            <a:endParaRPr lang="en-US" sz="3000" dirty="0"/>
          </a:p>
          <a:p>
            <a:pPr indent="0" marL="0">
              <a:buNone/>
            </a:pPr>
            <a:r>
              <a:rPr lang="en-US" sz="3000" dirty="0">
                <a:solidFill>
                  <a:srgbClr val="241A0C"/>
                </a:solidFill>
                <a:latin typeface="Arial Black" pitchFamily="34" charset="0"/>
                <a:ea typeface="Arial Black" pitchFamily="34" charset="-122"/>
                <a:cs typeface="Arial Black" pitchFamily="34" charset="-120"/>
              </a:rPr>
              <a:t>One supplier.</a:t>
            </a:r>
            <a:endParaRPr lang="en-US" sz="3000" dirty="0"/>
          </a:p>
        </p:txBody>
      </p:sp>
      <p:sp>
        <p:nvSpPr>
          <p:cNvPr id="9" name="Text 7"/>
          <p:cNvSpPr/>
          <p:nvPr/>
        </p:nvSpPr>
        <p:spPr>
          <a:xfrm>
            <a:off x="548640" y="2331720"/>
            <a:ext cx="6949440" cy="914400"/>
          </a:xfrm>
          <a:prstGeom prst="rect">
            <a:avLst/>
          </a:prstGeom>
          <a:noFill/>
          <a:ln/>
        </p:spPr>
        <p:txBody>
          <a:bodyPr wrap="square" rtlCol="0" anchor="ctr">
            <a:normAutofit/>
          </a:bodyPr>
          <a:lstStyle/>
          <a:p>
            <a:pPr indent="0" marL="0">
              <a:lnSpc>
                <a:spcPct val="120000"/>
              </a:lnSpc>
              <a:buNone/>
            </a:pPr>
            <a:r>
              <a:rPr lang="en-US" sz="1200" dirty="0">
                <a:solidFill>
                  <a:srgbClr val="473518"/>
                </a:solidFill>
                <a:latin typeface="Arial" pitchFamily="34" charset="0"/>
                <a:ea typeface="Arial" pitchFamily="34" charset="-122"/>
                <a:cs typeface="Arial" pitchFamily="34" charset="-120"/>
              </a:rPr>
              <a:t>A giant company records the same supplier 40 different ways across decades, so it cannot even answer 'how much do we actually spend with them?'. This AI tool reads millions of messy records and collapses 40 versions into one clean truth, so the company can finally negotiate from strength and cut waste. On one client it surfaced around $1.4B in savings.</a:t>
            </a:r>
            <a:endParaRPr lang="en-US" sz="1200" dirty="0"/>
          </a:p>
        </p:txBody>
      </p:sp>
      <p:sp>
        <p:nvSpPr>
          <p:cNvPr id="10" name="Text 8"/>
          <p:cNvSpPr/>
          <p:nvPr/>
        </p:nvSpPr>
        <p:spPr>
          <a:xfrm>
            <a:off x="548640" y="3310128"/>
            <a:ext cx="3657600" cy="237744"/>
          </a:xfrm>
          <a:prstGeom prst="rect">
            <a:avLst/>
          </a:prstGeom>
          <a:noFill/>
          <a:ln/>
        </p:spPr>
        <p:txBody>
          <a:bodyPr wrap="square" rtlCol="0" anchor="ctr"/>
          <a:lstStyle/>
          <a:p>
            <a:pPr indent="0" marL="0">
              <a:buNone/>
            </a:pPr>
            <a:r>
              <a:rPr lang="en-US" sz="950" spc="300" kern="0" dirty="0">
                <a:solidFill>
                  <a:srgbClr val="473518"/>
                </a:solidFill>
                <a:latin typeface="Arial" pitchFamily="34" charset="0"/>
                <a:ea typeface="Arial" pitchFamily="34" charset="-122"/>
                <a:cs typeface="Arial" pitchFamily="34" charset="-120"/>
              </a:rPr>
              <a:t>THE PROBLEM</a:t>
            </a:r>
            <a:endParaRPr lang="en-US" sz="950" dirty="0"/>
          </a:p>
        </p:txBody>
      </p:sp>
      <p:sp>
        <p:nvSpPr>
          <p:cNvPr id="11" name="Text 9"/>
          <p:cNvSpPr/>
          <p:nvPr/>
        </p:nvSpPr>
        <p:spPr>
          <a:xfrm>
            <a:off x="548640" y="3584448"/>
            <a:ext cx="6949440" cy="1417320"/>
          </a:xfrm>
          <a:prstGeom prst="rect">
            <a:avLst/>
          </a:prstGeom>
          <a:noFill/>
          <a:ln/>
        </p:spPr>
        <p:txBody>
          <a:bodyPr wrap="square" rtlCol="0" anchor="ctr">
            <a:normAutofit/>
          </a:bodyPr>
          <a:lstStyle/>
          <a:p>
            <a:pPr indent="0" marL="0">
              <a:lnSpc>
                <a:spcPct val="118000"/>
              </a:lnSpc>
              <a:buNone/>
            </a:pPr>
            <a:r>
              <a:rPr lang="en-US" sz="1000" dirty="0">
                <a:solidFill>
                  <a:srgbClr val="241A0C"/>
                </a:solidFill>
                <a:latin typeface="Arial" pitchFamily="34" charset="0"/>
                <a:ea typeface="Arial" pitchFamily="34" charset="-122"/>
                <a:cs typeface="Arial" pitchFamily="34" charset="-120"/>
              </a:rPr>
              <a:t>Ask a Fortune 500 ERP how much it spends with one supplier and it answers forty different ways: the same company entered across systems, geographies, and decades as forty spellings, abbreviations, and subsidiaries. Materials are worse, with the same item hiding under different free-text descriptions at different prices. Until those records collapse into real entities, every downstream answer (concentration, leverage, consolidation opportunity) is fiction.</a:t>
            </a:r>
            <a:endParaRPr lang="en-US" sz="1000" dirty="0"/>
          </a:p>
          <a:p>
            <a:pPr indent="0" marL="0">
              <a:lnSpc>
                <a:spcPct val="118000"/>
              </a:lnSpc>
              <a:buNone/>
            </a:pPr>
            <a:r>
              <a:rPr lang="en-US" sz="1000" dirty="0">
                <a:solidFill>
                  <a:srgbClr val="241A0C"/>
                </a:solidFill>
                <a:latin typeface="Arial" pitchFamily="34" charset="0"/>
                <a:ea typeface="Arial" pitchFamily="34" charset="-122"/>
                <a:cs typeface="Arial" pitchFamily="34" charset="-120"/>
              </a:rPr>
              <a:t>Consultants fixed this by hand, engagement after engagement: weeks of cleanup, redone from scratch every time, with the knowledge thrown away at the end.</a:t>
            </a:r>
            <a:endParaRPr lang="en-US" sz="1000" dirty="0"/>
          </a:p>
        </p:txBody>
      </p:sp>
      <p:sp>
        <p:nvSpPr>
          <p:cNvPr id="12" name="Text 10"/>
          <p:cNvSpPr/>
          <p:nvPr/>
        </p:nvSpPr>
        <p:spPr>
          <a:xfrm>
            <a:off x="548640" y="5102352"/>
            <a:ext cx="3657600" cy="237744"/>
          </a:xfrm>
          <a:prstGeom prst="rect">
            <a:avLst/>
          </a:prstGeom>
          <a:noFill/>
          <a:ln/>
        </p:spPr>
        <p:txBody>
          <a:bodyPr wrap="square" rtlCol="0" anchor="ctr"/>
          <a:lstStyle/>
          <a:p>
            <a:pPr indent="0" marL="0">
              <a:buNone/>
            </a:pPr>
            <a:r>
              <a:rPr lang="en-US" sz="950" spc="300" kern="0" dirty="0">
                <a:solidFill>
                  <a:srgbClr val="473518"/>
                </a:solidFill>
                <a:latin typeface="Arial" pitchFamily="34" charset="0"/>
                <a:ea typeface="Arial" pitchFamily="34" charset="-122"/>
                <a:cs typeface="Arial" pitchFamily="34" charset="-120"/>
              </a:rPr>
              <a:t>WHAT I BUILT</a:t>
            </a:r>
            <a:endParaRPr lang="en-US" sz="950" dirty="0"/>
          </a:p>
        </p:txBody>
      </p:sp>
      <p:sp>
        <p:nvSpPr>
          <p:cNvPr id="13" name="Text 11"/>
          <p:cNvSpPr/>
          <p:nvPr/>
        </p:nvSpPr>
        <p:spPr>
          <a:xfrm>
            <a:off x="548640" y="5376672"/>
            <a:ext cx="6949440" cy="685800"/>
          </a:xfrm>
          <a:prstGeom prst="rect">
            <a:avLst/>
          </a:prstGeom>
          <a:noFill/>
          <a:ln/>
        </p:spPr>
        <p:txBody>
          <a:bodyPr wrap="square" rtlCol="0" anchor="ctr">
            <a:normAutofit/>
          </a:bodyPr>
          <a:lstStyle/>
          <a:p>
            <a:pPr indent="0" marL="0">
              <a:lnSpc>
                <a:spcPct val="118000"/>
              </a:lnSpc>
              <a:buNone/>
            </a:pPr>
            <a:r>
              <a:rPr lang="en-US" sz="1000" dirty="0">
                <a:solidFill>
                  <a:srgbClr val="241A0C"/>
                </a:solidFill>
                <a:latin typeface="Arial" pitchFamily="34" charset="0"/>
                <a:ea typeface="Arial" pitchFamily="34" charset="-122"/>
                <a:cs typeface="Arial" pitchFamily="34" charset="-120"/>
              </a:rPr>
              <a:t>An AI tool that helps a giant company finally see what it actually spends, and with whom. A Fortune 500 company buys from the same supplier for years, but inside its computers that one supplier is recorded 40 different ways: different spellings, abbreviations, and departments piled up over decades. So when it asks a simple question, 'how much do we actually spend with this supplier?', it genuinely cannot answer, and every decision built on that mess is unreliable. This reads millions of those jumbled records and works out which ones are really the same company or the same material, collapsing 40 versions into one clean truth, with a confidence score on every merge. Once a company can finally see its real spending, it can negotiate from strength and cut enormous waste. On one client, that clarity surfaced around $1.4 billion they could consolidate and save. I led the build, and made it so every project enriches a growing repository instead of starting from zero.</a:t>
            </a:r>
            <a:endParaRPr lang="en-US" sz="1000" dirty="0"/>
          </a:p>
        </p:txBody>
      </p:sp>
      <p:sp>
        <p:nvSpPr>
          <p:cNvPr id="14" name="Shape 12"/>
          <p:cNvSpPr/>
          <p:nvPr/>
        </p:nvSpPr>
        <p:spPr>
          <a:xfrm>
            <a:off x="8092440" y="1097280"/>
            <a:ext cx="3520440" cy="1143000"/>
          </a:xfrm>
          <a:prstGeom prst="roundRect">
            <a:avLst>
              <a:gd name="adj" fmla="val 7200"/>
            </a:avLst>
          </a:prstGeom>
          <a:ln w="15875">
            <a:solidFill>
              <a:srgbClr val="241A0C"/>
            </a:solidFill>
            <a:prstDash val="solid"/>
          </a:ln>
        </p:spPr>
      </p:sp>
      <p:sp>
        <p:nvSpPr>
          <p:cNvPr id="15" name="Text 13"/>
          <p:cNvSpPr/>
          <p:nvPr/>
        </p:nvSpPr>
        <p:spPr>
          <a:xfrm>
            <a:off x="8321040" y="1225296"/>
            <a:ext cx="3108960" cy="530352"/>
          </a:xfrm>
          <a:prstGeom prst="rect">
            <a:avLst/>
          </a:prstGeom>
          <a:noFill/>
          <a:ln/>
        </p:spPr>
        <p:txBody>
          <a:bodyPr wrap="square" rtlCol="0" anchor="ctr"/>
          <a:lstStyle/>
          <a:p>
            <a:pPr indent="0" marL="0">
              <a:buNone/>
            </a:pPr>
            <a:r>
              <a:rPr lang="en-US" sz="2300" dirty="0">
                <a:solidFill>
                  <a:srgbClr val="241A0C"/>
                </a:solidFill>
                <a:latin typeface="Arial Black" pitchFamily="34" charset="0"/>
                <a:ea typeface="Arial Black" pitchFamily="34" charset="-122"/>
                <a:cs typeface="Arial Black" pitchFamily="34" charset="-120"/>
              </a:rPr>
              <a:t>1.5M</a:t>
            </a:r>
            <a:endParaRPr lang="en-US" sz="2300" dirty="0"/>
          </a:p>
        </p:txBody>
      </p:sp>
      <p:sp>
        <p:nvSpPr>
          <p:cNvPr id="16" name="Text 14"/>
          <p:cNvSpPr/>
          <p:nvPr/>
        </p:nvSpPr>
        <p:spPr>
          <a:xfrm>
            <a:off x="8321040" y="1773936"/>
            <a:ext cx="3108960" cy="384048"/>
          </a:xfrm>
          <a:prstGeom prst="rect">
            <a:avLst/>
          </a:prstGeom>
          <a:noFill/>
          <a:ln/>
        </p:spPr>
        <p:txBody>
          <a:bodyPr wrap="square" rtlCol="0" anchor="ctr"/>
          <a:lstStyle/>
          <a:p>
            <a:pPr indent="0" marL="0">
              <a:buNone/>
            </a:pPr>
            <a:r>
              <a:rPr lang="en-US" sz="1050" dirty="0">
                <a:solidFill>
                  <a:srgbClr val="473518"/>
                </a:solidFill>
                <a:latin typeface="Arial" pitchFamily="34" charset="0"/>
                <a:ea typeface="Arial" pitchFamily="34" charset="-122"/>
                <a:cs typeface="Arial" pitchFamily="34" charset="-120"/>
              </a:rPr>
              <a:t>messy records resolved into clean, trusted entities</a:t>
            </a:r>
            <a:endParaRPr lang="en-US" sz="1050" dirty="0"/>
          </a:p>
        </p:txBody>
      </p:sp>
      <p:sp>
        <p:nvSpPr>
          <p:cNvPr id="17" name="Shape 15"/>
          <p:cNvSpPr/>
          <p:nvPr/>
        </p:nvSpPr>
        <p:spPr>
          <a:xfrm>
            <a:off x="8092440" y="2514600"/>
            <a:ext cx="3520440" cy="1143000"/>
          </a:xfrm>
          <a:prstGeom prst="roundRect">
            <a:avLst>
              <a:gd name="adj" fmla="val 7200"/>
            </a:avLst>
          </a:prstGeom>
          <a:ln w="15875">
            <a:solidFill>
              <a:srgbClr val="241A0C"/>
            </a:solidFill>
            <a:prstDash val="solid"/>
          </a:ln>
        </p:spPr>
      </p:sp>
      <p:sp>
        <p:nvSpPr>
          <p:cNvPr id="18" name="Text 16"/>
          <p:cNvSpPr/>
          <p:nvPr/>
        </p:nvSpPr>
        <p:spPr>
          <a:xfrm>
            <a:off x="8321040" y="2642616"/>
            <a:ext cx="3108960" cy="530352"/>
          </a:xfrm>
          <a:prstGeom prst="rect">
            <a:avLst/>
          </a:prstGeom>
          <a:noFill/>
          <a:ln/>
        </p:spPr>
        <p:txBody>
          <a:bodyPr wrap="square" rtlCol="0" anchor="ctr"/>
          <a:lstStyle/>
          <a:p>
            <a:pPr indent="0" marL="0">
              <a:buNone/>
            </a:pPr>
            <a:r>
              <a:rPr lang="en-US" sz="2300" dirty="0">
                <a:solidFill>
                  <a:srgbClr val="241A0C"/>
                </a:solidFill>
                <a:latin typeface="Arial Black" pitchFamily="34" charset="0"/>
                <a:ea typeface="Arial Black" pitchFamily="34" charset="-122"/>
                <a:cs typeface="Arial Black" pitchFamily="34" charset="-120"/>
              </a:rPr>
              <a:t>~$1.4B</a:t>
            </a:r>
            <a:endParaRPr lang="en-US" sz="2300" dirty="0"/>
          </a:p>
        </p:txBody>
      </p:sp>
      <p:sp>
        <p:nvSpPr>
          <p:cNvPr id="19" name="Text 17"/>
          <p:cNvSpPr/>
          <p:nvPr/>
        </p:nvSpPr>
        <p:spPr>
          <a:xfrm>
            <a:off x="8321040" y="3191256"/>
            <a:ext cx="3108960" cy="384048"/>
          </a:xfrm>
          <a:prstGeom prst="rect">
            <a:avLst/>
          </a:prstGeom>
          <a:noFill/>
          <a:ln/>
        </p:spPr>
        <p:txBody>
          <a:bodyPr wrap="square" rtlCol="0" anchor="ctr"/>
          <a:lstStyle/>
          <a:p>
            <a:pPr indent="0" marL="0">
              <a:buNone/>
            </a:pPr>
            <a:r>
              <a:rPr lang="en-US" sz="1050" dirty="0">
                <a:solidFill>
                  <a:srgbClr val="473518"/>
                </a:solidFill>
                <a:latin typeface="Arial" pitchFamily="34" charset="0"/>
                <a:ea typeface="Arial" pitchFamily="34" charset="-122"/>
                <a:cs typeface="Arial" pitchFamily="34" charset="-120"/>
              </a:rPr>
              <a:t>in savings this clarity surfaced for one client</a:t>
            </a:r>
            <a:endParaRPr lang="en-US" sz="1050" dirty="0"/>
          </a:p>
        </p:txBody>
      </p:sp>
      <p:sp>
        <p:nvSpPr>
          <p:cNvPr id="20" name="Shape 18"/>
          <p:cNvSpPr/>
          <p:nvPr/>
        </p:nvSpPr>
        <p:spPr>
          <a:xfrm>
            <a:off x="8092440" y="3931920"/>
            <a:ext cx="3520440" cy="1143000"/>
          </a:xfrm>
          <a:prstGeom prst="roundRect">
            <a:avLst>
              <a:gd name="adj" fmla="val 7200"/>
            </a:avLst>
          </a:prstGeom>
          <a:ln w="15875">
            <a:solidFill>
              <a:srgbClr val="241A0C"/>
            </a:solidFill>
            <a:prstDash val="solid"/>
          </a:ln>
        </p:spPr>
      </p:sp>
      <p:sp>
        <p:nvSpPr>
          <p:cNvPr id="21" name="Text 19"/>
          <p:cNvSpPr/>
          <p:nvPr/>
        </p:nvSpPr>
        <p:spPr>
          <a:xfrm>
            <a:off x="8321040" y="4059936"/>
            <a:ext cx="3108960" cy="530352"/>
          </a:xfrm>
          <a:prstGeom prst="rect">
            <a:avLst/>
          </a:prstGeom>
          <a:noFill/>
          <a:ln/>
        </p:spPr>
        <p:txBody>
          <a:bodyPr wrap="square" rtlCol="0" anchor="ctr"/>
          <a:lstStyle/>
          <a:p>
            <a:pPr indent="0" marL="0">
              <a:buNone/>
            </a:pPr>
            <a:r>
              <a:rPr lang="en-US" sz="2300" dirty="0">
                <a:solidFill>
                  <a:srgbClr val="241A0C"/>
                </a:solidFill>
                <a:latin typeface="Arial Black" pitchFamily="34" charset="0"/>
                <a:ea typeface="Arial Black" pitchFamily="34" charset="-122"/>
                <a:cs typeface="Arial Black" pitchFamily="34" charset="-120"/>
              </a:rPr>
              <a:t>40 → 1</a:t>
            </a:r>
            <a:endParaRPr lang="en-US" sz="2300" dirty="0"/>
          </a:p>
        </p:txBody>
      </p:sp>
      <p:sp>
        <p:nvSpPr>
          <p:cNvPr id="22" name="Text 20"/>
          <p:cNvSpPr/>
          <p:nvPr/>
        </p:nvSpPr>
        <p:spPr>
          <a:xfrm>
            <a:off x="8321040" y="4608576"/>
            <a:ext cx="3108960" cy="384048"/>
          </a:xfrm>
          <a:prstGeom prst="rect">
            <a:avLst/>
          </a:prstGeom>
          <a:noFill/>
          <a:ln/>
        </p:spPr>
        <p:txBody>
          <a:bodyPr wrap="square" rtlCol="0" anchor="ctr"/>
          <a:lstStyle/>
          <a:p>
            <a:pPr indent="0" marL="0">
              <a:buNone/>
            </a:pPr>
            <a:r>
              <a:rPr lang="en-US" sz="1050" dirty="0">
                <a:solidFill>
                  <a:srgbClr val="473518"/>
                </a:solidFill>
                <a:latin typeface="Arial" pitchFamily="34" charset="0"/>
                <a:ea typeface="Arial" pitchFamily="34" charset="-122"/>
                <a:cs typeface="Arial" pitchFamily="34" charset="-120"/>
              </a:rPr>
              <a:t>spellings of a supplier collapsed into a single truth</a:t>
            </a:r>
            <a:endParaRPr lang="en-US" sz="10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D9C39C"/>
        </a:solidFill>
      </p:bgPr>
    </p:bg>
    <p:spTree>
      <p:nvGrpSpPr>
        <p:cNvPr id="1" name=""/>
        <p:cNvGrpSpPr/>
        <p:nvPr/>
      </p:nvGrpSpPr>
      <p:grpSpPr>
        <a:xfrm>
          <a:off x="0" y="0"/>
          <a:ext cx="0" cy="0"/>
          <a:chOff x="0" y="0"/>
          <a:chExt cx="0" cy="0"/>
        </a:xfrm>
      </p:grpSpPr>
      <p:sp>
        <p:nvSpPr>
          <p:cNvPr id="2" name="Text 0"/>
          <p:cNvSpPr/>
          <p:nvPr/>
        </p:nvSpPr>
        <p:spPr>
          <a:xfrm>
            <a:off x="548640" y="384048"/>
            <a:ext cx="8686800" cy="274320"/>
          </a:xfrm>
          <a:prstGeom prst="rect">
            <a:avLst/>
          </a:prstGeom>
          <a:noFill/>
          <a:ln/>
        </p:spPr>
        <p:txBody>
          <a:bodyPr wrap="square" rtlCol="0" anchor="ctr"/>
          <a:lstStyle/>
          <a:p>
            <a:pPr indent="0" marL="0">
              <a:buNone/>
            </a:pPr>
            <a:r>
              <a:rPr lang="en-US" sz="1050" spc="300" kern="0" dirty="0">
                <a:solidFill>
                  <a:srgbClr val="473518"/>
                </a:solidFill>
                <a:latin typeface="Arial" pitchFamily="34" charset="0"/>
                <a:ea typeface="Arial" pitchFamily="34" charset="-122"/>
                <a:cs typeface="Arial" pitchFamily="34" charset="-120"/>
              </a:rPr>
              <a:t>CASE STUDY 05 · SUPPLIER &amp; MATERIAL HARMONIZATION · IN DETAIL</a:t>
            </a:r>
            <a:endParaRPr lang="en-US" sz="1050" dirty="0"/>
          </a:p>
        </p:txBody>
      </p:sp>
      <p:sp>
        <p:nvSpPr>
          <p:cNvPr id="3" name="Text 1"/>
          <p:cNvSpPr/>
          <p:nvPr/>
        </p:nvSpPr>
        <p:spPr>
          <a:xfrm>
            <a:off x="10360152" y="365760"/>
            <a:ext cx="1280160" cy="310896"/>
          </a:xfrm>
          <a:prstGeom prst="rect">
            <a:avLst/>
          </a:prstGeom>
          <a:noFill/>
          <a:ln/>
        </p:spPr>
        <p:txBody>
          <a:bodyPr wrap="square" rtlCol="0" anchor="ctr"/>
          <a:lstStyle/>
          <a:p>
            <a:pPr algn="r" indent="0" marL="0">
              <a:buNone/>
            </a:pPr>
            <a:r>
              <a:rPr lang="en-US" sz="1300" dirty="0">
                <a:solidFill>
                  <a:srgbClr val="241A0C"/>
                </a:solidFill>
                <a:latin typeface="Arial Black" pitchFamily="34" charset="0"/>
                <a:ea typeface="Arial Black" pitchFamily="34" charset="-122"/>
                <a:cs typeface="Arial Black" pitchFamily="34" charset="-120"/>
              </a:rPr>
              <a:t>12</a:t>
            </a:r>
            <a:pPr algn="r" indent="0" marL="0">
              <a:buNone/>
            </a:pPr>
            <a:r>
              <a:rPr lang="en-US" sz="1300" dirty="0">
                <a:solidFill>
                  <a:srgbClr val="473518"/>
                </a:solidFill>
                <a:latin typeface="Arial Black" pitchFamily="34" charset="0"/>
                <a:ea typeface="Arial Black" pitchFamily="34" charset="-122"/>
                <a:cs typeface="Arial Black" pitchFamily="34" charset="-120"/>
              </a:rPr>
              <a:t> / 31</a:t>
            </a:r>
            <a:endParaRPr lang="en-US" sz="1300" dirty="0"/>
          </a:p>
        </p:txBody>
      </p:sp>
      <p:sp>
        <p:nvSpPr>
          <p:cNvPr id="4" name="Shape 2"/>
          <p:cNvSpPr/>
          <p:nvPr/>
        </p:nvSpPr>
        <p:spPr>
          <a:xfrm>
            <a:off x="548640" y="749808"/>
            <a:ext cx="11091672" cy="10973"/>
          </a:xfrm>
          <a:prstGeom prst="rect">
            <a:avLst/>
          </a:prstGeom>
          <a:solidFill>
            <a:srgbClr val="B49B71"/>
          </a:solidFill>
          <a:ln/>
        </p:spPr>
      </p:sp>
      <p:sp>
        <p:nvSpPr>
          <p:cNvPr id="5" name="Shape 3"/>
          <p:cNvSpPr/>
          <p:nvPr/>
        </p:nvSpPr>
        <p:spPr>
          <a:xfrm>
            <a:off x="548640" y="6144768"/>
            <a:ext cx="11091672" cy="10973"/>
          </a:xfrm>
          <a:prstGeom prst="rect">
            <a:avLst/>
          </a:prstGeom>
          <a:solidFill>
            <a:srgbClr val="B49B71"/>
          </a:solidFill>
          <a:ln/>
        </p:spPr>
      </p:sp>
      <p:sp>
        <p:nvSpPr>
          <p:cNvPr id="6" name="Text 4"/>
          <p:cNvSpPr/>
          <p:nvPr/>
        </p:nvSpPr>
        <p:spPr>
          <a:xfrm>
            <a:off x="548640" y="6254496"/>
            <a:ext cx="7863840" cy="274320"/>
          </a:xfrm>
          <a:prstGeom prst="rect">
            <a:avLst/>
          </a:prstGeom>
          <a:noFill/>
          <a:ln/>
        </p:spPr>
        <p:txBody>
          <a:bodyPr wrap="square" rtlCol="0" anchor="ctr"/>
          <a:lstStyle/>
          <a:p>
            <a:pPr indent="0" marL="0">
              <a:buNone/>
            </a:pPr>
            <a:r>
              <a:rPr lang="en-US" sz="950" spc="250" kern="0" dirty="0">
                <a:solidFill>
                  <a:srgbClr val="473518"/>
                </a:solidFill>
                <a:latin typeface="Arial" pitchFamily="34" charset="0"/>
                <a:ea typeface="Arial" pitchFamily="34" charset="-122"/>
                <a:cs typeface="Arial" pitchFamily="34" charset="-120"/>
              </a:rPr>
              <a:t>1.5M MESSY RECORDS CLEANED UP · ~$1.4B SAVINGS SURFACED · 40 SPELLINGS → 1 TRUTH</a:t>
            </a:r>
            <a:endParaRPr lang="en-US" sz="950" dirty="0"/>
          </a:p>
        </p:txBody>
      </p:sp>
      <p:sp>
        <p:nvSpPr>
          <p:cNvPr id="7" name="Text 5"/>
          <p:cNvSpPr/>
          <p:nvPr/>
        </p:nvSpPr>
        <p:spPr>
          <a:xfrm>
            <a:off x="7799832" y="6254496"/>
            <a:ext cx="3840480" cy="274320"/>
          </a:xfrm>
          <a:prstGeom prst="rect">
            <a:avLst/>
          </a:prstGeom>
          <a:noFill/>
          <a:ln/>
        </p:spPr>
        <p:txBody>
          <a:bodyPr wrap="square" rtlCol="0" anchor="ctr"/>
          <a:lstStyle/>
          <a:p>
            <a:pPr algn="r" indent="0" marL="0">
              <a:buNone/>
            </a:pPr>
            <a:r>
              <a:rPr lang="en-US" sz="950" spc="250" kern="0" dirty="0">
                <a:solidFill>
                  <a:srgbClr val="473518"/>
                </a:solidFill>
                <a:latin typeface="Arial" pitchFamily="34" charset="0"/>
                <a:ea typeface="Arial" pitchFamily="34" charset="-122"/>
                <a:cs typeface="Arial" pitchFamily="34" charset="-120"/>
              </a:rPr>
              <a:t>BUILT IN KEARNEY</a:t>
            </a:r>
            <a:endParaRPr lang="en-US" sz="950" dirty="0"/>
          </a:p>
        </p:txBody>
      </p:sp>
      <p:sp>
        <p:nvSpPr>
          <p:cNvPr id="8" name="Text 6"/>
          <p:cNvSpPr/>
          <p:nvPr/>
        </p:nvSpPr>
        <p:spPr>
          <a:xfrm>
            <a:off x="548640" y="932688"/>
            <a:ext cx="3657600" cy="237744"/>
          </a:xfrm>
          <a:prstGeom prst="rect">
            <a:avLst/>
          </a:prstGeom>
          <a:noFill/>
          <a:ln/>
        </p:spPr>
        <p:txBody>
          <a:bodyPr wrap="square" rtlCol="0" anchor="ctr"/>
          <a:lstStyle/>
          <a:p>
            <a:pPr indent="0" marL="0">
              <a:buNone/>
            </a:pPr>
            <a:r>
              <a:rPr lang="en-US" sz="950" spc="300" kern="0" dirty="0">
                <a:solidFill>
                  <a:srgbClr val="473518"/>
                </a:solidFill>
                <a:latin typeface="Arial" pitchFamily="34" charset="0"/>
                <a:ea typeface="Arial" pitchFamily="34" charset="-122"/>
                <a:cs typeface="Arial" pitchFamily="34" charset="-120"/>
              </a:rPr>
              <a:t>HOW IT WORKS</a:t>
            </a:r>
            <a:endParaRPr lang="en-US" sz="950" dirty="0"/>
          </a:p>
        </p:txBody>
      </p:sp>
      <p:sp>
        <p:nvSpPr>
          <p:cNvPr id="9" name="Text 7"/>
          <p:cNvSpPr/>
          <p:nvPr/>
        </p:nvSpPr>
        <p:spPr>
          <a:xfrm>
            <a:off x="548640" y="1261872"/>
            <a:ext cx="5486400" cy="237744"/>
          </a:xfrm>
          <a:prstGeom prst="rect">
            <a:avLst/>
          </a:prstGeom>
          <a:noFill/>
          <a:ln/>
        </p:spPr>
        <p:txBody>
          <a:bodyPr wrap="square" rtlCol="0" anchor="ctr"/>
          <a:lstStyle/>
          <a:p>
            <a:pPr indent="0" marL="0">
              <a:buNone/>
            </a:pPr>
            <a:r>
              <a:rPr lang="en-US" sz="1150" dirty="0">
                <a:solidFill>
                  <a:srgbClr val="473518"/>
                </a:solidFill>
                <a:latin typeface="Courier New" pitchFamily="34" charset="0"/>
                <a:ea typeface="Courier New" pitchFamily="34" charset="-122"/>
                <a:cs typeface="Courier New" pitchFamily="34" charset="-120"/>
              </a:rPr>
              <a:t>01  </a:t>
            </a:r>
            <a:pPr indent="0" marL="0">
              <a:buNone/>
            </a:pPr>
            <a:r>
              <a:rPr lang="en-US" sz="1150" b="1" dirty="0">
                <a:solidFill>
                  <a:srgbClr val="241A0C"/>
                </a:solidFill>
                <a:latin typeface="Arial" pitchFamily="34" charset="0"/>
                <a:ea typeface="Arial" pitchFamily="34" charset="-122"/>
                <a:cs typeface="Arial" pitchFamily="34" charset="-120"/>
              </a:rPr>
              <a:t>Reduce to uniques</a:t>
            </a:r>
            <a:endParaRPr lang="en-US" sz="1150" dirty="0"/>
          </a:p>
        </p:txBody>
      </p:sp>
      <p:sp>
        <p:nvSpPr>
          <p:cNvPr id="10" name="Text 8"/>
          <p:cNvSpPr/>
          <p:nvPr/>
        </p:nvSpPr>
        <p:spPr>
          <a:xfrm>
            <a:off x="868680" y="1517904"/>
            <a:ext cx="5212080" cy="493776"/>
          </a:xfrm>
          <a:prstGeom prst="rect">
            <a:avLst/>
          </a:prstGeom>
          <a:noFill/>
          <a:ln/>
        </p:spPr>
        <p:txBody>
          <a:bodyPr wrap="square" rtlCol="0" anchor="ctr">
            <a:normAutofit/>
          </a:bodyPr>
          <a:lstStyle/>
          <a:p>
            <a:pPr indent="0" marL="0">
              <a:lnSpc>
                <a:spcPct val="115000"/>
              </a:lnSpc>
              <a:buNone/>
            </a:pPr>
            <a:r>
              <a:rPr lang="en-US" sz="950" dirty="0">
                <a:solidFill>
                  <a:srgbClr val="473518"/>
                </a:solidFill>
                <a:latin typeface="Arial" pitchFamily="34" charset="0"/>
                <a:ea typeface="Arial" pitchFamily="34" charset="-122"/>
                <a:cs typeface="Arial" pitchFamily="34" charset="-120"/>
              </a:rPr>
              <a:t>A spend file's million rows usually hide a few thousand distinct entities. Normalize, dedupe, and run every expensive step once per unique, then map results back to every row at the end.</a:t>
            </a:r>
            <a:endParaRPr lang="en-US" sz="950" dirty="0"/>
          </a:p>
        </p:txBody>
      </p:sp>
      <p:sp>
        <p:nvSpPr>
          <p:cNvPr id="11" name="Text 9"/>
          <p:cNvSpPr/>
          <p:nvPr/>
        </p:nvSpPr>
        <p:spPr>
          <a:xfrm>
            <a:off x="548640" y="2139696"/>
            <a:ext cx="5486400" cy="237744"/>
          </a:xfrm>
          <a:prstGeom prst="rect">
            <a:avLst/>
          </a:prstGeom>
          <a:noFill/>
          <a:ln/>
        </p:spPr>
        <p:txBody>
          <a:bodyPr wrap="square" rtlCol="0" anchor="ctr"/>
          <a:lstStyle/>
          <a:p>
            <a:pPr indent="0" marL="0">
              <a:buNone/>
            </a:pPr>
            <a:r>
              <a:rPr lang="en-US" sz="1150" dirty="0">
                <a:solidFill>
                  <a:srgbClr val="473518"/>
                </a:solidFill>
                <a:latin typeface="Courier New" pitchFamily="34" charset="0"/>
                <a:ea typeface="Courier New" pitchFamily="34" charset="-122"/>
                <a:cs typeface="Courier New" pitchFamily="34" charset="-120"/>
              </a:rPr>
              <a:t>02  </a:t>
            </a:r>
            <a:pPr indent="0" marL="0">
              <a:buNone/>
            </a:pPr>
            <a:r>
              <a:rPr lang="en-US" sz="1150" b="1" dirty="0">
                <a:solidFill>
                  <a:srgbClr val="241A0C"/>
                </a:solidFill>
                <a:latin typeface="Arial" pitchFamily="34" charset="0"/>
                <a:ea typeface="Arial" pitchFamily="34" charset="-122"/>
                <a:cs typeface="Arial" pitchFamily="34" charset="-120"/>
              </a:rPr>
              <a:t>Filter cheap, then embed</a:t>
            </a:r>
            <a:endParaRPr lang="en-US" sz="1150" dirty="0"/>
          </a:p>
        </p:txBody>
      </p:sp>
      <p:sp>
        <p:nvSpPr>
          <p:cNvPr id="12" name="Text 10"/>
          <p:cNvSpPr/>
          <p:nvPr/>
        </p:nvSpPr>
        <p:spPr>
          <a:xfrm>
            <a:off x="868680" y="2395728"/>
            <a:ext cx="5212080" cy="493776"/>
          </a:xfrm>
          <a:prstGeom prst="rect">
            <a:avLst/>
          </a:prstGeom>
          <a:noFill/>
          <a:ln/>
        </p:spPr>
        <p:txBody>
          <a:bodyPr wrap="square" rtlCol="0" anchor="ctr">
            <a:normAutofit/>
          </a:bodyPr>
          <a:lstStyle/>
          <a:p>
            <a:pPr indent="0" marL="0">
              <a:lnSpc>
                <a:spcPct val="115000"/>
              </a:lnSpc>
              <a:buNone/>
            </a:pPr>
            <a:r>
              <a:rPr lang="en-US" sz="950" dirty="0">
                <a:solidFill>
                  <a:srgbClr val="473518"/>
                </a:solidFill>
                <a:latin typeface="Arial" pitchFamily="34" charset="0"/>
                <a:ea typeface="Arial" pitchFamily="34" charset="-122"/>
                <a:cs typeface="Arial" pitchFamily="34" charset="-120"/>
              </a:rPr>
              <a:t>A cheap deterministic filter knocks out obvious non-matches before anything costs money. Survivors get embedded so that 'AKAASH STEEL PVT LTD' and 'Akaash Steel (India)' land near each other in vector space.</a:t>
            </a:r>
            <a:endParaRPr lang="en-US" sz="950" dirty="0"/>
          </a:p>
        </p:txBody>
      </p:sp>
      <p:sp>
        <p:nvSpPr>
          <p:cNvPr id="13" name="Text 11"/>
          <p:cNvSpPr/>
          <p:nvPr/>
        </p:nvSpPr>
        <p:spPr>
          <a:xfrm>
            <a:off x="548640" y="3017520"/>
            <a:ext cx="5486400" cy="237744"/>
          </a:xfrm>
          <a:prstGeom prst="rect">
            <a:avLst/>
          </a:prstGeom>
          <a:noFill/>
          <a:ln/>
        </p:spPr>
        <p:txBody>
          <a:bodyPr wrap="square" rtlCol="0" anchor="ctr"/>
          <a:lstStyle/>
          <a:p>
            <a:pPr indent="0" marL="0">
              <a:buNone/>
            </a:pPr>
            <a:r>
              <a:rPr lang="en-US" sz="1150" dirty="0">
                <a:solidFill>
                  <a:srgbClr val="473518"/>
                </a:solidFill>
                <a:latin typeface="Courier New" pitchFamily="34" charset="0"/>
                <a:ea typeface="Courier New" pitchFamily="34" charset="-122"/>
                <a:cs typeface="Courier New" pitchFamily="34" charset="-120"/>
              </a:rPr>
              <a:t>03  </a:t>
            </a:r>
            <a:pPr indent="0" marL="0">
              <a:buNone/>
            </a:pPr>
            <a:r>
              <a:rPr lang="en-US" sz="1150" b="1" dirty="0">
                <a:solidFill>
                  <a:srgbClr val="241A0C"/>
                </a:solidFill>
                <a:latin typeface="Arial" pitchFamily="34" charset="0"/>
                <a:ea typeface="Arial" pitchFamily="34" charset="-122"/>
                <a:cs typeface="Arial" pitchFamily="34" charset="-120"/>
              </a:rPr>
              <a:t>Cluster, then let the model decide small</a:t>
            </a:r>
            <a:endParaRPr lang="en-US" sz="1150" dirty="0"/>
          </a:p>
        </p:txBody>
      </p:sp>
      <p:sp>
        <p:nvSpPr>
          <p:cNvPr id="14" name="Text 12"/>
          <p:cNvSpPr/>
          <p:nvPr/>
        </p:nvSpPr>
        <p:spPr>
          <a:xfrm>
            <a:off x="868680" y="3273552"/>
            <a:ext cx="5212080" cy="493776"/>
          </a:xfrm>
          <a:prstGeom prst="rect">
            <a:avLst/>
          </a:prstGeom>
          <a:noFill/>
          <a:ln/>
        </p:spPr>
        <p:txBody>
          <a:bodyPr wrap="square" rtlCol="0" anchor="ctr">
            <a:normAutofit/>
          </a:bodyPr>
          <a:lstStyle/>
          <a:p>
            <a:pPr indent="0" marL="0">
              <a:lnSpc>
                <a:spcPct val="115000"/>
              </a:lnSpc>
              <a:buNone/>
            </a:pPr>
            <a:r>
              <a:rPr lang="en-US" sz="950" dirty="0">
                <a:solidFill>
                  <a:srgbClr val="473518"/>
                </a:solidFill>
                <a:latin typeface="Arial" pitchFamily="34" charset="0"/>
                <a:ea typeface="Arial" pitchFamily="34" charset="-122"/>
                <a:cs typeface="Arial" pitchFamily="34" charset="-120"/>
              </a:rPr>
              <a:t>Density-based clustering groups likely variants. The LLM never sees the whole dataset. It sees one cluster at a time, capped in size, and picks the canonical parent name. Constrained inputs, structured outputs.</a:t>
            </a:r>
            <a:endParaRPr lang="en-US" sz="950" dirty="0"/>
          </a:p>
        </p:txBody>
      </p:sp>
      <p:sp>
        <p:nvSpPr>
          <p:cNvPr id="15" name="Text 13"/>
          <p:cNvSpPr/>
          <p:nvPr/>
        </p:nvSpPr>
        <p:spPr>
          <a:xfrm>
            <a:off x="548640" y="3895344"/>
            <a:ext cx="5486400" cy="237744"/>
          </a:xfrm>
          <a:prstGeom prst="rect">
            <a:avLst/>
          </a:prstGeom>
          <a:noFill/>
          <a:ln/>
        </p:spPr>
        <p:txBody>
          <a:bodyPr wrap="square" rtlCol="0" anchor="ctr"/>
          <a:lstStyle/>
          <a:p>
            <a:pPr indent="0" marL="0">
              <a:buNone/>
            </a:pPr>
            <a:r>
              <a:rPr lang="en-US" sz="1150" dirty="0">
                <a:solidFill>
                  <a:srgbClr val="473518"/>
                </a:solidFill>
                <a:latin typeface="Courier New" pitchFamily="34" charset="0"/>
                <a:ea typeface="Courier New" pitchFamily="34" charset="-122"/>
                <a:cs typeface="Courier New" pitchFamily="34" charset="-120"/>
              </a:rPr>
              <a:t>04  </a:t>
            </a:r>
            <a:pPr indent="0" marL="0">
              <a:buNone/>
            </a:pPr>
            <a:r>
              <a:rPr lang="en-US" sz="1150" b="1" dirty="0">
                <a:solidFill>
                  <a:srgbClr val="241A0C"/>
                </a:solidFill>
                <a:latin typeface="Arial" pitchFamily="34" charset="0"/>
                <a:ea typeface="Arial" pitchFamily="34" charset="-122"/>
                <a:cs typeface="Arial" pitchFamily="34" charset="-120"/>
              </a:rPr>
              <a:t>Score, review, remember</a:t>
            </a:r>
            <a:endParaRPr lang="en-US" sz="1150" dirty="0"/>
          </a:p>
        </p:txBody>
      </p:sp>
      <p:sp>
        <p:nvSpPr>
          <p:cNvPr id="16" name="Text 14"/>
          <p:cNvSpPr/>
          <p:nvPr/>
        </p:nvSpPr>
        <p:spPr>
          <a:xfrm>
            <a:off x="868680" y="4151376"/>
            <a:ext cx="5212080" cy="493776"/>
          </a:xfrm>
          <a:prstGeom prst="rect">
            <a:avLst/>
          </a:prstGeom>
          <a:noFill/>
          <a:ln/>
        </p:spPr>
        <p:txBody>
          <a:bodyPr wrap="square" rtlCol="0" anchor="ctr">
            <a:normAutofit/>
          </a:bodyPr>
          <a:lstStyle/>
          <a:p>
            <a:pPr indent="0" marL="0">
              <a:lnSpc>
                <a:spcPct val="115000"/>
              </a:lnSpc>
              <a:buNone/>
            </a:pPr>
            <a:r>
              <a:rPr lang="en-US" sz="950" dirty="0">
                <a:solidFill>
                  <a:srgbClr val="473518"/>
                </a:solidFill>
                <a:latin typeface="Arial" pitchFamily="34" charset="0"/>
                <a:ea typeface="Arial" pitchFamily="34" charset="-122"/>
                <a:cs typeface="Arial" pitchFamily="34" charset="-120"/>
              </a:rPr>
              <a:t>Every merge carries a confidence score; low-confidence groups route to expert review. Confirmed results join the golden-record master, so the next engagement starts from accumulated truth instead of zero.</a:t>
            </a:r>
            <a:endParaRPr lang="en-US" sz="950" dirty="0"/>
          </a:p>
        </p:txBody>
      </p:sp>
      <p:sp>
        <p:nvSpPr>
          <p:cNvPr id="17" name="Text 15"/>
          <p:cNvSpPr/>
          <p:nvPr/>
        </p:nvSpPr>
        <p:spPr>
          <a:xfrm>
            <a:off x="6446520" y="932688"/>
            <a:ext cx="3657600" cy="237744"/>
          </a:xfrm>
          <a:prstGeom prst="rect">
            <a:avLst/>
          </a:prstGeom>
          <a:noFill/>
          <a:ln/>
        </p:spPr>
        <p:txBody>
          <a:bodyPr wrap="square" rtlCol="0" anchor="ctr"/>
          <a:lstStyle/>
          <a:p>
            <a:pPr indent="0" marL="0">
              <a:buNone/>
            </a:pPr>
            <a:r>
              <a:rPr lang="en-US" sz="950" spc="300" kern="0" dirty="0">
                <a:solidFill>
                  <a:srgbClr val="473518"/>
                </a:solidFill>
                <a:latin typeface="Arial" pitchFamily="34" charset="0"/>
                <a:ea typeface="Arial" pitchFamily="34" charset="-122"/>
                <a:cs typeface="Arial" pitchFamily="34" charset="-120"/>
              </a:rPr>
              <a:t>DESIGN DECISIONS</a:t>
            </a:r>
            <a:endParaRPr lang="en-US" sz="950" dirty="0"/>
          </a:p>
        </p:txBody>
      </p:sp>
      <p:sp>
        <p:nvSpPr>
          <p:cNvPr id="18" name="Text 16"/>
          <p:cNvSpPr/>
          <p:nvPr/>
        </p:nvSpPr>
        <p:spPr>
          <a:xfrm>
            <a:off x="6446520" y="1261872"/>
            <a:ext cx="5166360" cy="237744"/>
          </a:xfrm>
          <a:prstGeom prst="rect">
            <a:avLst/>
          </a:prstGeom>
          <a:noFill/>
          <a:ln/>
        </p:spPr>
        <p:txBody>
          <a:bodyPr wrap="square" rtlCol="0" anchor="ctr"/>
          <a:lstStyle/>
          <a:p>
            <a:pPr indent="0" marL="0">
              <a:buNone/>
            </a:pPr>
            <a:r>
              <a:rPr lang="en-US" sz="1150" b="1" dirty="0">
                <a:solidFill>
                  <a:srgbClr val="241A0C"/>
                </a:solidFill>
                <a:latin typeface="Arial" pitchFamily="34" charset="0"/>
                <a:ea typeface="Arial" pitchFamily="34" charset="-122"/>
                <a:cs typeface="Arial" pitchFamily="34" charset="-120"/>
              </a:rPr>
              <a:t>Cluster-then-decide over brute force</a:t>
            </a:r>
            <a:endParaRPr lang="en-US" sz="1150" dirty="0"/>
          </a:p>
        </p:txBody>
      </p:sp>
      <p:sp>
        <p:nvSpPr>
          <p:cNvPr id="19" name="Text 17"/>
          <p:cNvSpPr/>
          <p:nvPr/>
        </p:nvSpPr>
        <p:spPr>
          <a:xfrm>
            <a:off x="6446520" y="1517904"/>
            <a:ext cx="5166360" cy="347472"/>
          </a:xfrm>
          <a:prstGeom prst="rect">
            <a:avLst/>
          </a:prstGeom>
          <a:noFill/>
          <a:ln/>
        </p:spPr>
        <p:txBody>
          <a:bodyPr wrap="square" rtlCol="0" anchor="ctr">
            <a:normAutofit/>
          </a:bodyPr>
          <a:lstStyle/>
          <a:p>
            <a:pPr indent="0" marL="0">
              <a:lnSpc>
                <a:spcPct val="115000"/>
              </a:lnSpc>
              <a:buNone/>
            </a:pPr>
            <a:r>
              <a:rPr lang="en-US" sz="950" dirty="0">
                <a:solidFill>
                  <a:srgbClr val="473518"/>
                </a:solidFill>
                <a:latin typeface="Arial" pitchFamily="34" charset="0"/>
                <a:ea typeface="Arial" pitchFamily="34" charset="-122"/>
                <a:cs typeface="Arial" pitchFamily="34" charset="-120"/>
              </a:rPr>
              <a:t>Comparing every record to every other record is quadratic and expensive. Clustering makes the LLM's job small and checkable: choose a parent within this handful, nothing else.</a:t>
            </a:r>
            <a:endParaRPr lang="en-US" sz="950" dirty="0"/>
          </a:p>
        </p:txBody>
      </p:sp>
      <p:sp>
        <p:nvSpPr>
          <p:cNvPr id="20" name="Text 18"/>
          <p:cNvSpPr/>
          <p:nvPr/>
        </p:nvSpPr>
        <p:spPr>
          <a:xfrm>
            <a:off x="6446520" y="1993392"/>
            <a:ext cx="5166360" cy="237744"/>
          </a:xfrm>
          <a:prstGeom prst="rect">
            <a:avLst/>
          </a:prstGeom>
          <a:noFill/>
          <a:ln/>
        </p:spPr>
        <p:txBody>
          <a:bodyPr wrap="square" rtlCol="0" anchor="ctr"/>
          <a:lstStyle/>
          <a:p>
            <a:pPr indent="0" marL="0">
              <a:buNone/>
            </a:pPr>
            <a:r>
              <a:rPr lang="en-US" sz="1150" b="1" dirty="0">
                <a:solidFill>
                  <a:srgbClr val="241A0C"/>
                </a:solidFill>
                <a:latin typeface="Arial" pitchFamily="34" charset="0"/>
                <a:ea typeface="Arial" pitchFamily="34" charset="-122"/>
                <a:cs typeface="Arial" pitchFamily="34" charset="-120"/>
              </a:rPr>
              <a:t>Confidence as a first-class output</a:t>
            </a:r>
            <a:endParaRPr lang="en-US" sz="1150" dirty="0"/>
          </a:p>
        </p:txBody>
      </p:sp>
      <p:sp>
        <p:nvSpPr>
          <p:cNvPr id="21" name="Text 19"/>
          <p:cNvSpPr/>
          <p:nvPr/>
        </p:nvSpPr>
        <p:spPr>
          <a:xfrm>
            <a:off x="6446520" y="2249424"/>
            <a:ext cx="5166360" cy="347472"/>
          </a:xfrm>
          <a:prstGeom prst="rect">
            <a:avLst/>
          </a:prstGeom>
          <a:noFill/>
          <a:ln/>
        </p:spPr>
        <p:txBody>
          <a:bodyPr wrap="square" rtlCol="0" anchor="ctr">
            <a:normAutofit/>
          </a:bodyPr>
          <a:lstStyle/>
          <a:p>
            <a:pPr indent="0" marL="0">
              <a:lnSpc>
                <a:spcPct val="115000"/>
              </a:lnSpc>
              <a:buNone/>
            </a:pPr>
            <a:r>
              <a:rPr lang="en-US" sz="950" dirty="0">
                <a:solidFill>
                  <a:srgbClr val="473518"/>
                </a:solidFill>
                <a:latin typeface="Arial" pitchFamily="34" charset="0"/>
                <a:ea typeface="Arial" pitchFamily="34" charset="-122"/>
                <a:cs typeface="Arial" pitchFamily="34" charset="-120"/>
              </a:rPr>
              <a:t>An 80%-sure merge isn't a wrong answer. It's a flagged one. Surfacing certainty turned reviewers from re-doers into auditors, which is what made experts trust the pipeline.</a:t>
            </a:r>
            <a:endParaRPr lang="en-US" sz="950" dirty="0"/>
          </a:p>
        </p:txBody>
      </p:sp>
      <p:sp>
        <p:nvSpPr>
          <p:cNvPr id="22" name="Text 20"/>
          <p:cNvSpPr/>
          <p:nvPr/>
        </p:nvSpPr>
        <p:spPr>
          <a:xfrm>
            <a:off x="6446520" y="2724912"/>
            <a:ext cx="5166360" cy="237744"/>
          </a:xfrm>
          <a:prstGeom prst="rect">
            <a:avLst/>
          </a:prstGeom>
          <a:noFill/>
          <a:ln/>
        </p:spPr>
        <p:txBody>
          <a:bodyPr wrap="square" rtlCol="0" anchor="ctr"/>
          <a:lstStyle/>
          <a:p>
            <a:pPr indent="0" marL="0">
              <a:buNone/>
            </a:pPr>
            <a:r>
              <a:rPr lang="en-US" sz="1150" b="1" dirty="0">
                <a:solidFill>
                  <a:srgbClr val="241A0C"/>
                </a:solidFill>
                <a:latin typeface="Arial" pitchFamily="34" charset="0"/>
                <a:ea typeface="Arial" pitchFamily="34" charset="-122"/>
                <a:cs typeface="Arial" pitchFamily="34" charset="-120"/>
              </a:rPr>
              <a:t>A data asset, not a script</a:t>
            </a:r>
            <a:endParaRPr lang="en-US" sz="1150" dirty="0"/>
          </a:p>
        </p:txBody>
      </p:sp>
      <p:sp>
        <p:nvSpPr>
          <p:cNvPr id="23" name="Text 21"/>
          <p:cNvSpPr/>
          <p:nvPr/>
        </p:nvSpPr>
        <p:spPr>
          <a:xfrm>
            <a:off x="6446520" y="2980944"/>
            <a:ext cx="5166360" cy="347472"/>
          </a:xfrm>
          <a:prstGeom prst="rect">
            <a:avLst/>
          </a:prstGeom>
          <a:noFill/>
          <a:ln/>
        </p:spPr>
        <p:txBody>
          <a:bodyPr wrap="square" rtlCol="0" anchor="ctr">
            <a:normAutofit/>
          </a:bodyPr>
          <a:lstStyle/>
          <a:p>
            <a:pPr indent="0" marL="0">
              <a:lnSpc>
                <a:spcPct val="115000"/>
              </a:lnSpc>
              <a:buNone/>
            </a:pPr>
            <a:r>
              <a:rPr lang="en-US" sz="950" dirty="0">
                <a:solidFill>
                  <a:srgbClr val="473518"/>
                </a:solidFill>
                <a:latin typeface="Arial" pitchFamily="34" charset="0"/>
                <a:ea typeface="Arial" pitchFamily="34" charset="-122"/>
                <a:cs typeface="Arial" pitchFamily="34" charset="-120"/>
              </a:rPr>
              <a:t>The deliberate move was making results compound: every validated run feeds the repository, so accuracy rises with use. Tools depreciate; data assets appreciate.</a:t>
            </a:r>
            <a:endParaRPr lang="en-US" sz="9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101B15"/>
        </a:solidFill>
      </p:bgPr>
    </p:bg>
    <p:spTree>
      <p:nvGrpSpPr>
        <p:cNvPr id="1" name=""/>
        <p:cNvGrpSpPr/>
        <p:nvPr/>
      </p:nvGrpSpPr>
      <p:grpSpPr>
        <a:xfrm>
          <a:off x="0" y="0"/>
          <a:ext cx="0" cy="0"/>
          <a:chOff x="0" y="0"/>
          <a:chExt cx="0" cy="0"/>
        </a:xfrm>
      </p:grpSpPr>
      <p:sp>
        <p:nvSpPr>
          <p:cNvPr id="2" name="Text 0"/>
          <p:cNvSpPr/>
          <p:nvPr/>
        </p:nvSpPr>
        <p:spPr>
          <a:xfrm>
            <a:off x="548640" y="384048"/>
            <a:ext cx="8686800" cy="274320"/>
          </a:xfrm>
          <a:prstGeom prst="rect">
            <a:avLst/>
          </a:prstGeom>
          <a:noFill/>
          <a:ln/>
        </p:spPr>
        <p:txBody>
          <a:bodyPr wrap="square" rtlCol="0" anchor="ctr"/>
          <a:lstStyle/>
          <a:p>
            <a:pPr indent="0" marL="0">
              <a:buNone/>
            </a:pPr>
            <a:r>
              <a:rPr lang="en-US" sz="1050" spc="300" kern="0" dirty="0">
                <a:solidFill>
                  <a:srgbClr val="9FAE9F"/>
                </a:solidFill>
                <a:latin typeface="Arial" pitchFamily="34" charset="0"/>
                <a:ea typeface="Arial" pitchFamily="34" charset="-122"/>
                <a:cs typeface="Arial" pitchFamily="34" charset="-120"/>
              </a:rPr>
              <a:t>CASE STUDY 06 · SELF-SERVE WORKFLOWS PLATFORM</a:t>
            </a:r>
            <a:endParaRPr lang="en-US" sz="1050" dirty="0"/>
          </a:p>
        </p:txBody>
      </p:sp>
      <p:sp>
        <p:nvSpPr>
          <p:cNvPr id="3" name="Text 1"/>
          <p:cNvSpPr/>
          <p:nvPr/>
        </p:nvSpPr>
        <p:spPr>
          <a:xfrm>
            <a:off x="10360152" y="365760"/>
            <a:ext cx="1280160" cy="310896"/>
          </a:xfrm>
          <a:prstGeom prst="rect">
            <a:avLst/>
          </a:prstGeom>
          <a:noFill/>
          <a:ln/>
        </p:spPr>
        <p:txBody>
          <a:bodyPr wrap="square" rtlCol="0" anchor="ctr"/>
          <a:lstStyle/>
          <a:p>
            <a:pPr algn="r" indent="0" marL="0">
              <a:buNone/>
            </a:pPr>
            <a:r>
              <a:rPr lang="en-US" sz="1300" dirty="0">
                <a:solidFill>
                  <a:srgbClr val="ECE5D2"/>
                </a:solidFill>
                <a:latin typeface="Arial Black" pitchFamily="34" charset="0"/>
                <a:ea typeface="Arial Black" pitchFamily="34" charset="-122"/>
                <a:cs typeface="Arial Black" pitchFamily="34" charset="-120"/>
              </a:rPr>
              <a:t>13</a:t>
            </a:r>
            <a:pPr algn="r" indent="0" marL="0">
              <a:buNone/>
            </a:pPr>
            <a:r>
              <a:rPr lang="en-US" sz="1300" dirty="0">
                <a:solidFill>
                  <a:srgbClr val="9FAE9F"/>
                </a:solidFill>
                <a:latin typeface="Arial Black" pitchFamily="34" charset="0"/>
                <a:ea typeface="Arial Black" pitchFamily="34" charset="-122"/>
                <a:cs typeface="Arial Black" pitchFamily="34" charset="-120"/>
              </a:rPr>
              <a:t> / 31</a:t>
            </a:r>
            <a:endParaRPr lang="en-US" sz="1300" dirty="0"/>
          </a:p>
        </p:txBody>
      </p:sp>
      <p:sp>
        <p:nvSpPr>
          <p:cNvPr id="4" name="Shape 2"/>
          <p:cNvSpPr/>
          <p:nvPr/>
        </p:nvSpPr>
        <p:spPr>
          <a:xfrm>
            <a:off x="548640" y="749808"/>
            <a:ext cx="11091672" cy="10973"/>
          </a:xfrm>
          <a:prstGeom prst="rect">
            <a:avLst/>
          </a:prstGeom>
          <a:solidFill>
            <a:srgbClr val="32413A"/>
          </a:solidFill>
          <a:ln/>
        </p:spPr>
      </p:sp>
      <p:sp>
        <p:nvSpPr>
          <p:cNvPr id="5" name="Shape 3"/>
          <p:cNvSpPr/>
          <p:nvPr/>
        </p:nvSpPr>
        <p:spPr>
          <a:xfrm>
            <a:off x="548640" y="6144768"/>
            <a:ext cx="11091672" cy="10973"/>
          </a:xfrm>
          <a:prstGeom prst="rect">
            <a:avLst/>
          </a:prstGeom>
          <a:solidFill>
            <a:srgbClr val="32413A"/>
          </a:solidFill>
          <a:ln/>
        </p:spPr>
      </p:sp>
      <p:sp>
        <p:nvSpPr>
          <p:cNvPr id="6" name="Text 4"/>
          <p:cNvSpPr/>
          <p:nvPr/>
        </p:nvSpPr>
        <p:spPr>
          <a:xfrm>
            <a:off x="548640" y="6254496"/>
            <a:ext cx="7863840" cy="274320"/>
          </a:xfrm>
          <a:prstGeom prst="rect">
            <a:avLst/>
          </a:prstGeom>
          <a:noFill/>
          <a:ln/>
        </p:spPr>
        <p:txBody>
          <a:bodyPr wrap="square" rtlCol="0" anchor="ctr"/>
          <a:lstStyle/>
          <a:p>
            <a:pPr indent="0" marL="0">
              <a:buNone/>
            </a:pPr>
            <a:r>
              <a:rPr lang="en-US" sz="950" spc="250" kern="0" dirty="0">
                <a:solidFill>
                  <a:srgbClr val="9FAE9F"/>
                </a:solidFill>
                <a:latin typeface="Arial" pitchFamily="34" charset="0"/>
                <a:ea typeface="Arial" pitchFamily="34" charset="-122"/>
                <a:cs typeface="Arial" pitchFamily="34" charset="-120"/>
              </a:rPr>
              <a:t>BILLIONS OF ROWS SORTED · 10+ CLIENT TEAMS A WEEK · 100+ DAILY USERS AT PEAK</a:t>
            </a:r>
            <a:endParaRPr lang="en-US" sz="950" dirty="0"/>
          </a:p>
        </p:txBody>
      </p:sp>
      <p:sp>
        <p:nvSpPr>
          <p:cNvPr id="7" name="Text 5"/>
          <p:cNvSpPr/>
          <p:nvPr/>
        </p:nvSpPr>
        <p:spPr>
          <a:xfrm>
            <a:off x="7799832" y="6254496"/>
            <a:ext cx="3840480" cy="274320"/>
          </a:xfrm>
          <a:prstGeom prst="rect">
            <a:avLst/>
          </a:prstGeom>
          <a:noFill/>
          <a:ln/>
        </p:spPr>
        <p:txBody>
          <a:bodyPr wrap="square" rtlCol="0" anchor="ctr"/>
          <a:lstStyle/>
          <a:p>
            <a:pPr algn="r" indent="0" marL="0">
              <a:buNone/>
            </a:pPr>
            <a:r>
              <a:rPr lang="en-US" sz="950" spc="250" kern="0" dirty="0">
                <a:solidFill>
                  <a:srgbClr val="9FAE9F"/>
                </a:solidFill>
                <a:latin typeface="Arial" pitchFamily="34" charset="0"/>
                <a:ea typeface="Arial" pitchFamily="34" charset="-122"/>
                <a:cs typeface="Arial" pitchFamily="34" charset="-120"/>
              </a:rPr>
              <a:t>BUILT IN KEARNEY</a:t>
            </a:r>
            <a:endParaRPr lang="en-US" sz="950" dirty="0"/>
          </a:p>
        </p:txBody>
      </p:sp>
      <p:sp>
        <p:nvSpPr>
          <p:cNvPr id="8" name="Text 6"/>
          <p:cNvSpPr/>
          <p:nvPr/>
        </p:nvSpPr>
        <p:spPr>
          <a:xfrm>
            <a:off x="548640" y="914400"/>
            <a:ext cx="7223760" cy="1325880"/>
          </a:xfrm>
          <a:prstGeom prst="rect">
            <a:avLst/>
          </a:prstGeom>
          <a:noFill/>
          <a:ln/>
        </p:spPr>
        <p:txBody>
          <a:bodyPr wrap="square" rtlCol="0" anchor="ctr"/>
          <a:lstStyle/>
          <a:p>
            <a:pPr indent="0" marL="0">
              <a:buNone/>
            </a:pPr>
            <a:r>
              <a:rPr lang="en-US" sz="3000" dirty="0">
                <a:solidFill>
                  <a:srgbClr val="ECE5D2"/>
                </a:solidFill>
                <a:latin typeface="Arial Black" pitchFamily="34" charset="0"/>
                <a:ea typeface="Arial Black" pitchFamily="34" charset="-122"/>
                <a:cs typeface="Arial Black" pitchFamily="34" charset="-120"/>
              </a:rPr>
              <a:t>Weeks of cleanup.</a:t>
            </a:r>
            <a:endParaRPr lang="en-US" sz="3000" dirty="0"/>
          </a:p>
          <a:p>
            <a:pPr indent="0" marL="0">
              <a:buNone/>
            </a:pPr>
            <a:r>
              <a:rPr lang="en-US" sz="3000" dirty="0">
                <a:solidFill>
                  <a:srgbClr val="ECE5D2"/>
                </a:solidFill>
                <a:latin typeface="Arial Black" pitchFamily="34" charset="0"/>
                <a:ea typeface="Arial Black" pitchFamily="34" charset="-122"/>
                <a:cs typeface="Arial Black" pitchFamily="34" charset="-120"/>
              </a:rPr>
              <a:t>One click.</a:t>
            </a:r>
            <a:endParaRPr lang="en-US" sz="3000" dirty="0"/>
          </a:p>
        </p:txBody>
      </p:sp>
      <p:sp>
        <p:nvSpPr>
          <p:cNvPr id="9" name="Text 7"/>
          <p:cNvSpPr/>
          <p:nvPr/>
        </p:nvSpPr>
        <p:spPr>
          <a:xfrm>
            <a:off x="548640" y="2331720"/>
            <a:ext cx="6949440" cy="914400"/>
          </a:xfrm>
          <a:prstGeom prst="rect">
            <a:avLst/>
          </a:prstGeom>
          <a:noFill/>
          <a:ln/>
        </p:spPr>
        <p:txBody>
          <a:bodyPr wrap="square" rtlCol="0" anchor="ctr">
            <a:normAutofit/>
          </a:bodyPr>
          <a:lstStyle/>
          <a:p>
            <a:pPr indent="0" marL="0">
              <a:lnSpc>
                <a:spcPct val="120000"/>
              </a:lnSpc>
              <a:buNone/>
            </a:pPr>
            <a:r>
              <a:rPr lang="en-US" sz="1200" dirty="0">
                <a:solidFill>
                  <a:srgbClr val="9FAE9F"/>
                </a:solidFill>
                <a:latin typeface="Arial" pitchFamily="34" charset="0"/>
                <a:ea typeface="Arial" pitchFamily="34" charset="-122"/>
                <a:cs typeface="Arial" pitchFamily="34" charset="-120"/>
              </a:rPr>
              <a:t>Every consulting project starts with weeks of cleanup before real analysis can begin. I built the AI engines that do that cleanup automatically (sorting billions of rows of spending into categories, untangling messy supplier records) and the self-serve platform that put them in every consultant's hands at one click. Work that used to bottleneck on a few specialists now runs for the whole firm on demand.</a:t>
            </a:r>
            <a:endParaRPr lang="en-US" sz="1200" dirty="0"/>
          </a:p>
        </p:txBody>
      </p:sp>
      <p:sp>
        <p:nvSpPr>
          <p:cNvPr id="10" name="Text 8"/>
          <p:cNvSpPr/>
          <p:nvPr/>
        </p:nvSpPr>
        <p:spPr>
          <a:xfrm>
            <a:off x="548640" y="3310128"/>
            <a:ext cx="3657600" cy="237744"/>
          </a:xfrm>
          <a:prstGeom prst="rect">
            <a:avLst/>
          </a:prstGeom>
          <a:noFill/>
          <a:ln/>
        </p:spPr>
        <p:txBody>
          <a:bodyPr wrap="square" rtlCol="0" anchor="ctr"/>
          <a:lstStyle/>
          <a:p>
            <a:pPr indent="0" marL="0">
              <a:buNone/>
            </a:pPr>
            <a:r>
              <a:rPr lang="en-US" sz="950" spc="300" kern="0" dirty="0">
                <a:solidFill>
                  <a:srgbClr val="9FAE9F"/>
                </a:solidFill>
                <a:latin typeface="Arial" pitchFamily="34" charset="0"/>
                <a:ea typeface="Arial" pitchFamily="34" charset="-122"/>
                <a:cs typeface="Arial" pitchFamily="34" charset="-120"/>
              </a:rPr>
              <a:t>THE PROBLEM</a:t>
            </a:r>
            <a:endParaRPr lang="en-US" sz="950" dirty="0"/>
          </a:p>
        </p:txBody>
      </p:sp>
      <p:sp>
        <p:nvSpPr>
          <p:cNvPr id="11" name="Text 9"/>
          <p:cNvSpPr/>
          <p:nvPr/>
        </p:nvSpPr>
        <p:spPr>
          <a:xfrm>
            <a:off x="548640" y="3584448"/>
            <a:ext cx="6949440" cy="1417320"/>
          </a:xfrm>
          <a:prstGeom prst="rect">
            <a:avLst/>
          </a:prstGeom>
          <a:noFill/>
          <a:ln/>
        </p:spPr>
        <p:txBody>
          <a:bodyPr wrap="square" rtlCol="0" anchor="ctr">
            <a:normAutofit/>
          </a:bodyPr>
          <a:lstStyle/>
          <a:p>
            <a:pPr indent="0" marL="0">
              <a:lnSpc>
                <a:spcPct val="118000"/>
              </a:lnSpc>
              <a:buNone/>
            </a:pPr>
            <a:r>
              <a:rPr lang="en-US" sz="1000" dirty="0">
                <a:solidFill>
                  <a:srgbClr val="ECE5D2"/>
                </a:solidFill>
                <a:latin typeface="Arial" pitchFamily="34" charset="0"/>
                <a:ea typeface="Arial" pitchFamily="34" charset="-122"/>
                <a:cs typeface="Arial" pitchFamily="34" charset="-120"/>
              </a:rPr>
              <a:t>Every procurement engagement starts the same way: five to seven weeks of data cleanup before a single insight ships. The deliverables are standardized (spend cube, category story, supplier shortlist) but the inputs never are: fragmented extracts, drifting taxonomies, twelve languages, currencies, and column conventions per client.</a:t>
            </a:r>
            <a:endParaRPr lang="en-US" sz="1000" dirty="0"/>
          </a:p>
          <a:p>
            <a:pPr indent="0" marL="0">
              <a:lnSpc>
                <a:spcPct val="118000"/>
              </a:lnSpc>
              <a:buNone/>
            </a:pPr>
            <a:r>
              <a:rPr lang="en-US" sz="1000" dirty="0">
                <a:solidFill>
                  <a:srgbClr val="ECE5D2"/>
                </a:solidFill>
                <a:latin typeface="Arial" pitchFamily="34" charset="0"/>
                <a:ea typeface="Arial" pitchFamily="34" charset="-122"/>
                <a:cs typeface="Arial" pitchFamily="34" charset="-120"/>
              </a:rPr>
              <a:t>The first AI pipelines fixed pieces of this, but only the people who built them could run them. The bottleneck just moved from cleanup to the specialists.</a:t>
            </a:r>
            <a:endParaRPr lang="en-US" sz="1000" dirty="0"/>
          </a:p>
        </p:txBody>
      </p:sp>
      <p:sp>
        <p:nvSpPr>
          <p:cNvPr id="12" name="Text 10"/>
          <p:cNvSpPr/>
          <p:nvPr/>
        </p:nvSpPr>
        <p:spPr>
          <a:xfrm>
            <a:off x="548640" y="5102352"/>
            <a:ext cx="3657600" cy="237744"/>
          </a:xfrm>
          <a:prstGeom prst="rect">
            <a:avLst/>
          </a:prstGeom>
          <a:noFill/>
          <a:ln/>
        </p:spPr>
        <p:txBody>
          <a:bodyPr wrap="square" rtlCol="0" anchor="ctr"/>
          <a:lstStyle/>
          <a:p>
            <a:pPr indent="0" marL="0">
              <a:buNone/>
            </a:pPr>
            <a:r>
              <a:rPr lang="en-US" sz="950" spc="300" kern="0" dirty="0">
                <a:solidFill>
                  <a:srgbClr val="9FAE9F"/>
                </a:solidFill>
                <a:latin typeface="Arial" pitchFamily="34" charset="0"/>
                <a:ea typeface="Arial" pitchFamily="34" charset="-122"/>
                <a:cs typeface="Arial" pitchFamily="34" charset="-120"/>
              </a:rPr>
              <a:t>WHAT I BUILT</a:t>
            </a:r>
            <a:endParaRPr lang="en-US" sz="950" dirty="0"/>
          </a:p>
        </p:txBody>
      </p:sp>
      <p:sp>
        <p:nvSpPr>
          <p:cNvPr id="13" name="Text 11"/>
          <p:cNvSpPr/>
          <p:nvPr/>
        </p:nvSpPr>
        <p:spPr>
          <a:xfrm>
            <a:off x="548640" y="5376672"/>
            <a:ext cx="6949440" cy="685800"/>
          </a:xfrm>
          <a:prstGeom prst="rect">
            <a:avLst/>
          </a:prstGeom>
          <a:noFill/>
          <a:ln/>
        </p:spPr>
        <p:txBody>
          <a:bodyPr wrap="square" rtlCol="0" anchor="ctr">
            <a:normAutofit/>
          </a:bodyPr>
          <a:lstStyle/>
          <a:p>
            <a:pPr indent="0" marL="0">
              <a:lnSpc>
                <a:spcPct val="118000"/>
              </a:lnSpc>
              <a:buNone/>
            </a:pPr>
            <a:r>
              <a:rPr lang="en-US" sz="1000" dirty="0">
                <a:solidFill>
                  <a:srgbClr val="ECE5D2"/>
                </a:solidFill>
                <a:latin typeface="Arial" pitchFamily="34" charset="0"/>
                <a:ea typeface="Arial" pitchFamily="34" charset="-122"/>
                <a:cs typeface="Arial" pitchFamily="34" charset="-120"/>
              </a:rPr>
              <a:t>The AI engines that clean a client's messy data automatically, plus the platform that put them in every consultant's hands. Every consulting project begins with weeks of tedious cleanup before anyone can do real analysis. I built the engines that do that work: one sorts billions of rows of a company's spending into the right categories so it can finally be analyzed; another untangles messy supplier and material records into clean ones (the harmonization tool is part of this); and underneath sits search infrastructure I built so a machine can actually understand what each supplier and material is, at massive scale. Then I built the self-serve platform that put all of these in every consultant's hands: upload your raw files, click once, get clean client-ready results a few hours later, no technical skill needed. Work that used to bottleneck on a few specialists now runs for the whole firm on demand.</a:t>
            </a:r>
            <a:endParaRPr lang="en-US" sz="1000" dirty="0"/>
          </a:p>
          <a:p>
            <a:pPr indent="0" marL="0">
              <a:lnSpc>
                <a:spcPct val="118000"/>
              </a:lnSpc>
              <a:buNone/>
            </a:pPr>
            <a:r>
              <a:rPr lang="en-US" sz="1000" dirty="0">
                <a:solidFill>
                  <a:srgbClr val="ECE5D2"/>
                </a:solidFill>
                <a:latin typeface="Arial" pitchFamily="34" charset="0"/>
                <a:ea typeface="Arial" pitchFamily="34" charset="-122"/>
                <a:cs typeface="Arial" pitchFamily="34" charset="-120"/>
              </a:rPr>
              <a:t>Cleaning the data is the heart of this, and the engines above do most of it. But a client signs their name under a number, not a tidy file, so I am building a thin layer on top of the pipelines that closes the loop between the machine and the people who vouch for its work. After a run, the machine's answer is frozen as evidence and an analyst's correction sits beside it as a separate, attributable layer, all in one place: raw extract, AI-processed result, and human-validated result living in the same store. That last part is the real point. Those human validations are not just a one-time sign-off; they are the signal that feeds a supplier truth record and a client-by-client knowledge base, which over time refine the pipelines underneath and give us something honest to run the models against. It is work in progress, not a finished system, but the shape is a flywheel: the more people validate, the smarter the engine gets.</a:t>
            </a:r>
            <a:endParaRPr lang="en-US" sz="1000" dirty="0"/>
          </a:p>
        </p:txBody>
      </p:sp>
      <p:sp>
        <p:nvSpPr>
          <p:cNvPr id="14" name="Shape 12"/>
          <p:cNvSpPr/>
          <p:nvPr/>
        </p:nvSpPr>
        <p:spPr>
          <a:xfrm>
            <a:off x="8092440" y="1097280"/>
            <a:ext cx="3520440" cy="1143000"/>
          </a:xfrm>
          <a:prstGeom prst="roundRect">
            <a:avLst>
              <a:gd name="adj" fmla="val 7200"/>
            </a:avLst>
          </a:prstGeom>
          <a:ln w="15875">
            <a:solidFill>
              <a:srgbClr val="ECE5D2"/>
            </a:solidFill>
            <a:prstDash val="solid"/>
          </a:ln>
        </p:spPr>
      </p:sp>
      <p:sp>
        <p:nvSpPr>
          <p:cNvPr id="15" name="Text 13"/>
          <p:cNvSpPr/>
          <p:nvPr/>
        </p:nvSpPr>
        <p:spPr>
          <a:xfrm>
            <a:off x="8321040" y="1225296"/>
            <a:ext cx="3108960" cy="530352"/>
          </a:xfrm>
          <a:prstGeom prst="rect">
            <a:avLst/>
          </a:prstGeom>
          <a:noFill/>
          <a:ln/>
        </p:spPr>
        <p:txBody>
          <a:bodyPr wrap="square" rtlCol="0" anchor="ctr"/>
          <a:lstStyle/>
          <a:p>
            <a:pPr indent="0" marL="0">
              <a:buNone/>
            </a:pPr>
            <a:r>
              <a:rPr lang="en-US" sz="2300" dirty="0">
                <a:solidFill>
                  <a:srgbClr val="ECE5D2"/>
                </a:solidFill>
                <a:latin typeface="Arial Black" pitchFamily="34" charset="0"/>
                <a:ea typeface="Arial Black" pitchFamily="34" charset="-122"/>
                <a:cs typeface="Arial Black" pitchFamily="34" charset="-120"/>
              </a:rPr>
              <a:t>billions</a:t>
            </a:r>
            <a:endParaRPr lang="en-US" sz="2300" dirty="0"/>
          </a:p>
        </p:txBody>
      </p:sp>
      <p:sp>
        <p:nvSpPr>
          <p:cNvPr id="16" name="Text 14"/>
          <p:cNvSpPr/>
          <p:nvPr/>
        </p:nvSpPr>
        <p:spPr>
          <a:xfrm>
            <a:off x="8321040" y="1773936"/>
            <a:ext cx="3108960" cy="384048"/>
          </a:xfrm>
          <a:prstGeom prst="rect">
            <a:avLst/>
          </a:prstGeom>
          <a:noFill/>
          <a:ln/>
        </p:spPr>
        <p:txBody>
          <a:bodyPr wrap="square" rtlCol="0" anchor="ctr"/>
          <a:lstStyle/>
          <a:p>
            <a:pPr indent="0" marL="0">
              <a:buNone/>
            </a:pPr>
            <a:r>
              <a:rPr lang="en-US" sz="1050" dirty="0">
                <a:solidFill>
                  <a:srgbClr val="9FAE9F"/>
                </a:solidFill>
                <a:latin typeface="Arial" pitchFamily="34" charset="0"/>
                <a:ea typeface="Arial" pitchFamily="34" charset="-122"/>
                <a:cs typeface="Arial" pitchFamily="34" charset="-120"/>
              </a:rPr>
              <a:t>of rows of spending sorted into clean categories</a:t>
            </a:r>
            <a:endParaRPr lang="en-US" sz="1050" dirty="0"/>
          </a:p>
        </p:txBody>
      </p:sp>
      <p:sp>
        <p:nvSpPr>
          <p:cNvPr id="17" name="Shape 15"/>
          <p:cNvSpPr/>
          <p:nvPr/>
        </p:nvSpPr>
        <p:spPr>
          <a:xfrm>
            <a:off x="8092440" y="2514600"/>
            <a:ext cx="3520440" cy="1143000"/>
          </a:xfrm>
          <a:prstGeom prst="roundRect">
            <a:avLst>
              <a:gd name="adj" fmla="val 7200"/>
            </a:avLst>
          </a:prstGeom>
          <a:ln w="15875">
            <a:solidFill>
              <a:srgbClr val="ECE5D2"/>
            </a:solidFill>
            <a:prstDash val="solid"/>
          </a:ln>
        </p:spPr>
      </p:sp>
      <p:sp>
        <p:nvSpPr>
          <p:cNvPr id="18" name="Text 16"/>
          <p:cNvSpPr/>
          <p:nvPr/>
        </p:nvSpPr>
        <p:spPr>
          <a:xfrm>
            <a:off x="8321040" y="2642616"/>
            <a:ext cx="3108960" cy="530352"/>
          </a:xfrm>
          <a:prstGeom prst="rect">
            <a:avLst/>
          </a:prstGeom>
          <a:noFill/>
          <a:ln/>
        </p:spPr>
        <p:txBody>
          <a:bodyPr wrap="square" rtlCol="0" anchor="ctr"/>
          <a:lstStyle/>
          <a:p>
            <a:pPr indent="0" marL="0">
              <a:buNone/>
            </a:pPr>
            <a:r>
              <a:rPr lang="en-US" sz="2300" dirty="0">
                <a:solidFill>
                  <a:srgbClr val="ECE5D2"/>
                </a:solidFill>
                <a:latin typeface="Arial Black" pitchFamily="34" charset="0"/>
                <a:ea typeface="Arial Black" pitchFamily="34" charset="-122"/>
                <a:cs typeface="Arial Black" pitchFamily="34" charset="-120"/>
              </a:rPr>
              <a:t>10+</a:t>
            </a:r>
            <a:endParaRPr lang="en-US" sz="2300" dirty="0"/>
          </a:p>
        </p:txBody>
      </p:sp>
      <p:sp>
        <p:nvSpPr>
          <p:cNvPr id="19" name="Text 17"/>
          <p:cNvSpPr/>
          <p:nvPr/>
        </p:nvSpPr>
        <p:spPr>
          <a:xfrm>
            <a:off x="8321040" y="3191256"/>
            <a:ext cx="3108960" cy="384048"/>
          </a:xfrm>
          <a:prstGeom prst="rect">
            <a:avLst/>
          </a:prstGeom>
          <a:noFill/>
          <a:ln/>
        </p:spPr>
        <p:txBody>
          <a:bodyPr wrap="square" rtlCol="0" anchor="ctr"/>
          <a:lstStyle/>
          <a:p>
            <a:pPr indent="0" marL="0">
              <a:buNone/>
            </a:pPr>
            <a:r>
              <a:rPr lang="en-US" sz="1050" dirty="0">
                <a:solidFill>
                  <a:srgbClr val="9FAE9F"/>
                </a:solidFill>
                <a:latin typeface="Arial" pitchFamily="34" charset="0"/>
                <a:ea typeface="Arial" pitchFamily="34" charset="-122"/>
                <a:cs typeface="Arial" pitchFamily="34" charset="-120"/>
              </a:rPr>
              <a:t>client teams served every week</a:t>
            </a:r>
            <a:endParaRPr lang="en-US" sz="1050" dirty="0"/>
          </a:p>
        </p:txBody>
      </p:sp>
      <p:sp>
        <p:nvSpPr>
          <p:cNvPr id="20" name="Shape 18"/>
          <p:cNvSpPr/>
          <p:nvPr/>
        </p:nvSpPr>
        <p:spPr>
          <a:xfrm>
            <a:off x="8092440" y="3931920"/>
            <a:ext cx="3520440" cy="1143000"/>
          </a:xfrm>
          <a:prstGeom prst="roundRect">
            <a:avLst>
              <a:gd name="adj" fmla="val 7200"/>
            </a:avLst>
          </a:prstGeom>
          <a:ln w="15875">
            <a:solidFill>
              <a:srgbClr val="ECE5D2"/>
            </a:solidFill>
            <a:prstDash val="solid"/>
          </a:ln>
        </p:spPr>
      </p:sp>
      <p:sp>
        <p:nvSpPr>
          <p:cNvPr id="21" name="Text 19"/>
          <p:cNvSpPr/>
          <p:nvPr/>
        </p:nvSpPr>
        <p:spPr>
          <a:xfrm>
            <a:off x="8321040" y="4059936"/>
            <a:ext cx="3108960" cy="530352"/>
          </a:xfrm>
          <a:prstGeom prst="rect">
            <a:avLst/>
          </a:prstGeom>
          <a:noFill/>
          <a:ln/>
        </p:spPr>
        <p:txBody>
          <a:bodyPr wrap="square" rtlCol="0" anchor="ctr"/>
          <a:lstStyle/>
          <a:p>
            <a:pPr indent="0" marL="0">
              <a:buNone/>
            </a:pPr>
            <a:r>
              <a:rPr lang="en-US" sz="2300" dirty="0">
                <a:solidFill>
                  <a:srgbClr val="ECE5D2"/>
                </a:solidFill>
                <a:latin typeface="Arial Black" pitchFamily="34" charset="0"/>
                <a:ea typeface="Arial Black" pitchFamily="34" charset="-122"/>
                <a:cs typeface="Arial Black" pitchFamily="34" charset="-120"/>
              </a:rPr>
              <a:t>100+</a:t>
            </a:r>
            <a:endParaRPr lang="en-US" sz="2300" dirty="0"/>
          </a:p>
        </p:txBody>
      </p:sp>
      <p:sp>
        <p:nvSpPr>
          <p:cNvPr id="22" name="Text 20"/>
          <p:cNvSpPr/>
          <p:nvPr/>
        </p:nvSpPr>
        <p:spPr>
          <a:xfrm>
            <a:off x="8321040" y="4608576"/>
            <a:ext cx="3108960" cy="384048"/>
          </a:xfrm>
          <a:prstGeom prst="rect">
            <a:avLst/>
          </a:prstGeom>
          <a:noFill/>
          <a:ln/>
        </p:spPr>
        <p:txBody>
          <a:bodyPr wrap="square" rtlCol="0" anchor="ctr"/>
          <a:lstStyle/>
          <a:p>
            <a:pPr indent="0" marL="0">
              <a:buNone/>
            </a:pPr>
            <a:r>
              <a:rPr lang="en-US" sz="1050" dirty="0">
                <a:solidFill>
                  <a:srgbClr val="9FAE9F"/>
                </a:solidFill>
                <a:latin typeface="Arial" pitchFamily="34" charset="0"/>
                <a:ea typeface="Arial" pitchFamily="34" charset="-122"/>
                <a:cs typeface="Arial" pitchFamily="34" charset="-120"/>
              </a:rPr>
              <a:t>consultants using it every day, at peak</a:t>
            </a:r>
            <a:endParaRPr lang="en-US" sz="10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101B15"/>
        </a:solidFill>
      </p:bgPr>
    </p:bg>
    <p:spTree>
      <p:nvGrpSpPr>
        <p:cNvPr id="1" name=""/>
        <p:cNvGrpSpPr/>
        <p:nvPr/>
      </p:nvGrpSpPr>
      <p:grpSpPr>
        <a:xfrm>
          <a:off x="0" y="0"/>
          <a:ext cx="0" cy="0"/>
          <a:chOff x="0" y="0"/>
          <a:chExt cx="0" cy="0"/>
        </a:xfrm>
      </p:grpSpPr>
      <p:sp>
        <p:nvSpPr>
          <p:cNvPr id="2" name="Text 0"/>
          <p:cNvSpPr/>
          <p:nvPr/>
        </p:nvSpPr>
        <p:spPr>
          <a:xfrm>
            <a:off x="548640" y="384048"/>
            <a:ext cx="8686800" cy="274320"/>
          </a:xfrm>
          <a:prstGeom prst="rect">
            <a:avLst/>
          </a:prstGeom>
          <a:noFill/>
          <a:ln/>
        </p:spPr>
        <p:txBody>
          <a:bodyPr wrap="square" rtlCol="0" anchor="ctr"/>
          <a:lstStyle/>
          <a:p>
            <a:pPr indent="0" marL="0">
              <a:buNone/>
            </a:pPr>
            <a:r>
              <a:rPr lang="en-US" sz="1050" spc="300" kern="0" dirty="0">
                <a:solidFill>
                  <a:srgbClr val="9FAE9F"/>
                </a:solidFill>
                <a:latin typeface="Arial" pitchFamily="34" charset="0"/>
                <a:ea typeface="Arial" pitchFamily="34" charset="-122"/>
                <a:cs typeface="Arial" pitchFamily="34" charset="-120"/>
              </a:rPr>
              <a:t>CASE STUDY 06 · SELF-SERVE WORKFLOWS PLATFORM · IN DETAIL</a:t>
            </a:r>
            <a:endParaRPr lang="en-US" sz="1050" dirty="0"/>
          </a:p>
        </p:txBody>
      </p:sp>
      <p:sp>
        <p:nvSpPr>
          <p:cNvPr id="3" name="Text 1"/>
          <p:cNvSpPr/>
          <p:nvPr/>
        </p:nvSpPr>
        <p:spPr>
          <a:xfrm>
            <a:off x="10360152" y="365760"/>
            <a:ext cx="1280160" cy="310896"/>
          </a:xfrm>
          <a:prstGeom prst="rect">
            <a:avLst/>
          </a:prstGeom>
          <a:noFill/>
          <a:ln/>
        </p:spPr>
        <p:txBody>
          <a:bodyPr wrap="square" rtlCol="0" anchor="ctr"/>
          <a:lstStyle/>
          <a:p>
            <a:pPr algn="r" indent="0" marL="0">
              <a:buNone/>
            </a:pPr>
            <a:r>
              <a:rPr lang="en-US" sz="1300" dirty="0">
                <a:solidFill>
                  <a:srgbClr val="ECE5D2"/>
                </a:solidFill>
                <a:latin typeface="Arial Black" pitchFamily="34" charset="0"/>
                <a:ea typeface="Arial Black" pitchFamily="34" charset="-122"/>
                <a:cs typeface="Arial Black" pitchFamily="34" charset="-120"/>
              </a:rPr>
              <a:t>14</a:t>
            </a:r>
            <a:pPr algn="r" indent="0" marL="0">
              <a:buNone/>
            </a:pPr>
            <a:r>
              <a:rPr lang="en-US" sz="1300" dirty="0">
                <a:solidFill>
                  <a:srgbClr val="9FAE9F"/>
                </a:solidFill>
                <a:latin typeface="Arial Black" pitchFamily="34" charset="0"/>
                <a:ea typeface="Arial Black" pitchFamily="34" charset="-122"/>
                <a:cs typeface="Arial Black" pitchFamily="34" charset="-120"/>
              </a:rPr>
              <a:t> / 31</a:t>
            </a:r>
            <a:endParaRPr lang="en-US" sz="1300" dirty="0"/>
          </a:p>
        </p:txBody>
      </p:sp>
      <p:sp>
        <p:nvSpPr>
          <p:cNvPr id="4" name="Shape 2"/>
          <p:cNvSpPr/>
          <p:nvPr/>
        </p:nvSpPr>
        <p:spPr>
          <a:xfrm>
            <a:off x="548640" y="749808"/>
            <a:ext cx="11091672" cy="10973"/>
          </a:xfrm>
          <a:prstGeom prst="rect">
            <a:avLst/>
          </a:prstGeom>
          <a:solidFill>
            <a:srgbClr val="32413A"/>
          </a:solidFill>
          <a:ln/>
        </p:spPr>
      </p:sp>
      <p:sp>
        <p:nvSpPr>
          <p:cNvPr id="5" name="Shape 3"/>
          <p:cNvSpPr/>
          <p:nvPr/>
        </p:nvSpPr>
        <p:spPr>
          <a:xfrm>
            <a:off x="548640" y="6144768"/>
            <a:ext cx="11091672" cy="10973"/>
          </a:xfrm>
          <a:prstGeom prst="rect">
            <a:avLst/>
          </a:prstGeom>
          <a:solidFill>
            <a:srgbClr val="32413A"/>
          </a:solidFill>
          <a:ln/>
        </p:spPr>
      </p:sp>
      <p:sp>
        <p:nvSpPr>
          <p:cNvPr id="6" name="Text 4"/>
          <p:cNvSpPr/>
          <p:nvPr/>
        </p:nvSpPr>
        <p:spPr>
          <a:xfrm>
            <a:off x="548640" y="6254496"/>
            <a:ext cx="7863840" cy="274320"/>
          </a:xfrm>
          <a:prstGeom prst="rect">
            <a:avLst/>
          </a:prstGeom>
          <a:noFill/>
          <a:ln/>
        </p:spPr>
        <p:txBody>
          <a:bodyPr wrap="square" rtlCol="0" anchor="ctr"/>
          <a:lstStyle/>
          <a:p>
            <a:pPr indent="0" marL="0">
              <a:buNone/>
            </a:pPr>
            <a:r>
              <a:rPr lang="en-US" sz="950" spc="250" kern="0" dirty="0">
                <a:solidFill>
                  <a:srgbClr val="9FAE9F"/>
                </a:solidFill>
                <a:latin typeface="Arial" pitchFamily="34" charset="0"/>
                <a:ea typeface="Arial" pitchFamily="34" charset="-122"/>
                <a:cs typeface="Arial" pitchFamily="34" charset="-120"/>
              </a:rPr>
              <a:t>BILLIONS OF ROWS SORTED · 10+ CLIENT TEAMS A WEEK · 100+ DAILY USERS AT PEAK</a:t>
            </a:r>
            <a:endParaRPr lang="en-US" sz="950" dirty="0"/>
          </a:p>
        </p:txBody>
      </p:sp>
      <p:sp>
        <p:nvSpPr>
          <p:cNvPr id="7" name="Text 5"/>
          <p:cNvSpPr/>
          <p:nvPr/>
        </p:nvSpPr>
        <p:spPr>
          <a:xfrm>
            <a:off x="7799832" y="6254496"/>
            <a:ext cx="3840480" cy="274320"/>
          </a:xfrm>
          <a:prstGeom prst="rect">
            <a:avLst/>
          </a:prstGeom>
          <a:noFill/>
          <a:ln/>
        </p:spPr>
        <p:txBody>
          <a:bodyPr wrap="square" rtlCol="0" anchor="ctr"/>
          <a:lstStyle/>
          <a:p>
            <a:pPr algn="r" indent="0" marL="0">
              <a:buNone/>
            </a:pPr>
            <a:r>
              <a:rPr lang="en-US" sz="950" spc="250" kern="0" dirty="0">
                <a:solidFill>
                  <a:srgbClr val="9FAE9F"/>
                </a:solidFill>
                <a:latin typeface="Arial" pitchFamily="34" charset="0"/>
                <a:ea typeface="Arial" pitchFamily="34" charset="-122"/>
                <a:cs typeface="Arial" pitchFamily="34" charset="-120"/>
              </a:rPr>
              <a:t>BUILT IN KEARNEY</a:t>
            </a:r>
            <a:endParaRPr lang="en-US" sz="950" dirty="0"/>
          </a:p>
        </p:txBody>
      </p:sp>
      <p:sp>
        <p:nvSpPr>
          <p:cNvPr id="8" name="Text 6"/>
          <p:cNvSpPr/>
          <p:nvPr/>
        </p:nvSpPr>
        <p:spPr>
          <a:xfrm>
            <a:off x="548640" y="932688"/>
            <a:ext cx="3657600" cy="237744"/>
          </a:xfrm>
          <a:prstGeom prst="rect">
            <a:avLst/>
          </a:prstGeom>
          <a:noFill/>
          <a:ln/>
        </p:spPr>
        <p:txBody>
          <a:bodyPr wrap="square" rtlCol="0" anchor="ctr"/>
          <a:lstStyle/>
          <a:p>
            <a:pPr indent="0" marL="0">
              <a:buNone/>
            </a:pPr>
            <a:r>
              <a:rPr lang="en-US" sz="950" spc="300" kern="0" dirty="0">
                <a:solidFill>
                  <a:srgbClr val="9FAE9F"/>
                </a:solidFill>
                <a:latin typeface="Arial" pitchFamily="34" charset="0"/>
                <a:ea typeface="Arial" pitchFamily="34" charset="-122"/>
                <a:cs typeface="Arial" pitchFamily="34" charset="-120"/>
              </a:rPr>
              <a:t>HOW IT WORKS</a:t>
            </a:r>
            <a:endParaRPr lang="en-US" sz="950" dirty="0"/>
          </a:p>
        </p:txBody>
      </p:sp>
      <p:sp>
        <p:nvSpPr>
          <p:cNvPr id="9" name="Text 7"/>
          <p:cNvSpPr/>
          <p:nvPr/>
        </p:nvSpPr>
        <p:spPr>
          <a:xfrm>
            <a:off x="548640" y="1261872"/>
            <a:ext cx="5486400" cy="237744"/>
          </a:xfrm>
          <a:prstGeom prst="rect">
            <a:avLst/>
          </a:prstGeom>
          <a:noFill/>
          <a:ln/>
        </p:spPr>
        <p:txBody>
          <a:bodyPr wrap="square" rtlCol="0" anchor="ctr"/>
          <a:lstStyle/>
          <a:p>
            <a:pPr indent="0" marL="0">
              <a:buNone/>
            </a:pPr>
            <a:r>
              <a:rPr lang="en-US" sz="1150" dirty="0">
                <a:solidFill>
                  <a:srgbClr val="9FAE9F"/>
                </a:solidFill>
                <a:latin typeface="Courier New" pitchFamily="34" charset="0"/>
                <a:ea typeface="Courier New" pitchFamily="34" charset="-122"/>
                <a:cs typeface="Courier New" pitchFamily="34" charset="-120"/>
              </a:rPr>
              <a:t>01  </a:t>
            </a:r>
            <a:pPr indent="0" marL="0">
              <a:buNone/>
            </a:pPr>
            <a:r>
              <a:rPr lang="en-US" sz="1150" b="1" dirty="0">
                <a:solidFill>
                  <a:srgbClr val="ECE5D2"/>
                </a:solidFill>
                <a:latin typeface="Arial" pitchFamily="34" charset="0"/>
                <a:ea typeface="Arial" pitchFamily="34" charset="-122"/>
                <a:cs typeface="Arial" pitchFamily="34" charset="-120"/>
              </a:rPr>
              <a:t>Dedupe to the work that's truly unique</a:t>
            </a:r>
            <a:endParaRPr lang="en-US" sz="1150" dirty="0"/>
          </a:p>
        </p:txBody>
      </p:sp>
      <p:sp>
        <p:nvSpPr>
          <p:cNvPr id="10" name="Text 8"/>
          <p:cNvSpPr/>
          <p:nvPr/>
        </p:nvSpPr>
        <p:spPr>
          <a:xfrm>
            <a:off x="868680" y="1517904"/>
            <a:ext cx="5212080" cy="493776"/>
          </a:xfrm>
          <a:prstGeom prst="rect">
            <a:avLst/>
          </a:prstGeom>
          <a:noFill/>
          <a:ln/>
        </p:spPr>
        <p:txBody>
          <a:bodyPr wrap="square" rtlCol="0" anchor="ctr">
            <a:normAutofit/>
          </a:bodyPr>
          <a:lstStyle/>
          <a:p>
            <a:pPr indent="0" marL="0">
              <a:lnSpc>
                <a:spcPct val="115000"/>
              </a:lnSpc>
              <a:buNone/>
            </a:pPr>
            <a:r>
              <a:rPr lang="en-US" sz="950" dirty="0">
                <a:solidFill>
                  <a:srgbClr val="9FAE9F"/>
                </a:solidFill>
                <a:latin typeface="Arial" pitchFamily="34" charset="0"/>
                <a:ea typeface="Arial" pitchFamily="34" charset="-122"/>
                <a:cs typeface="Arial" pitchFamily="34" charset="-120"/>
              </a:rPr>
              <a:t>A spend file's tens of thousands of lines hide only a few thousand distinct supplier-and-item combinations. The engine tidies up names and descriptions, finds those unique combinations, and categorizes each one once, then copies the answer back to every line it appears on.</a:t>
            </a:r>
            <a:endParaRPr lang="en-US" sz="950" dirty="0"/>
          </a:p>
        </p:txBody>
      </p:sp>
      <p:sp>
        <p:nvSpPr>
          <p:cNvPr id="11" name="Text 9"/>
          <p:cNvSpPr/>
          <p:nvPr/>
        </p:nvSpPr>
        <p:spPr>
          <a:xfrm>
            <a:off x="548640" y="2139696"/>
            <a:ext cx="5486400" cy="237744"/>
          </a:xfrm>
          <a:prstGeom prst="rect">
            <a:avLst/>
          </a:prstGeom>
          <a:noFill/>
          <a:ln/>
        </p:spPr>
        <p:txBody>
          <a:bodyPr wrap="square" rtlCol="0" anchor="ctr"/>
          <a:lstStyle/>
          <a:p>
            <a:pPr indent="0" marL="0">
              <a:buNone/>
            </a:pPr>
            <a:r>
              <a:rPr lang="en-US" sz="1150" dirty="0">
                <a:solidFill>
                  <a:srgbClr val="9FAE9F"/>
                </a:solidFill>
                <a:latin typeface="Courier New" pitchFamily="34" charset="0"/>
                <a:ea typeface="Courier New" pitchFamily="34" charset="-122"/>
                <a:cs typeface="Courier New" pitchFamily="34" charset="-120"/>
              </a:rPr>
              <a:t>02  </a:t>
            </a:r>
            <a:pPr indent="0" marL="0">
              <a:buNone/>
            </a:pPr>
            <a:r>
              <a:rPr lang="en-US" sz="1150" b="1" dirty="0">
                <a:solidFill>
                  <a:srgbClr val="ECE5D2"/>
                </a:solidFill>
                <a:latin typeface="Arial" pitchFamily="34" charset="0"/>
                <a:ea typeface="Arial" pitchFamily="34" charset="-122"/>
                <a:cs typeface="Arial" pitchFamily="34" charset="-120"/>
              </a:rPr>
              <a:t>Build a profile of who each supplier really is</a:t>
            </a:r>
            <a:endParaRPr lang="en-US" sz="1150" dirty="0"/>
          </a:p>
        </p:txBody>
      </p:sp>
      <p:sp>
        <p:nvSpPr>
          <p:cNvPr id="12" name="Text 10"/>
          <p:cNvSpPr/>
          <p:nvPr/>
        </p:nvSpPr>
        <p:spPr>
          <a:xfrm>
            <a:off x="868680" y="2395728"/>
            <a:ext cx="5212080" cy="640080"/>
          </a:xfrm>
          <a:prstGeom prst="rect">
            <a:avLst/>
          </a:prstGeom>
          <a:noFill/>
          <a:ln/>
        </p:spPr>
        <p:txBody>
          <a:bodyPr wrap="square" rtlCol="0" anchor="ctr">
            <a:normAutofit/>
          </a:bodyPr>
          <a:lstStyle/>
          <a:p>
            <a:pPr indent="0" marL="0">
              <a:lnSpc>
                <a:spcPct val="115000"/>
              </a:lnSpc>
              <a:buNone/>
            </a:pPr>
            <a:r>
              <a:rPr lang="en-US" sz="950" dirty="0">
                <a:solidFill>
                  <a:srgbClr val="9FAE9F"/>
                </a:solidFill>
                <a:latin typeface="Arial" pitchFamily="34" charset="0"/>
                <a:ea typeface="Arial" pitchFamily="34" charset="-122"/>
                <a:cs typeface="Arial" pitchFamily="34" charset="-120"/>
              </a:rPr>
              <a:t>Before categorizing anything, the engine works out what a supplier actually does (whether it makes, resells, or services) and what it primarily sells, using public information and the supplier's own highest-spend items as evidence. This 'who is this supplier' picture is the anchor for every decision that follows.</a:t>
            </a:r>
            <a:endParaRPr lang="en-US" sz="950" dirty="0"/>
          </a:p>
        </p:txBody>
      </p:sp>
      <p:sp>
        <p:nvSpPr>
          <p:cNvPr id="13" name="Text 11"/>
          <p:cNvSpPr/>
          <p:nvPr/>
        </p:nvSpPr>
        <p:spPr>
          <a:xfrm>
            <a:off x="548640" y="3163824"/>
            <a:ext cx="5486400" cy="237744"/>
          </a:xfrm>
          <a:prstGeom prst="rect">
            <a:avLst/>
          </a:prstGeom>
          <a:noFill/>
          <a:ln/>
        </p:spPr>
        <p:txBody>
          <a:bodyPr wrap="square" rtlCol="0" anchor="ctr"/>
          <a:lstStyle/>
          <a:p>
            <a:pPr indent="0" marL="0">
              <a:buNone/>
            </a:pPr>
            <a:r>
              <a:rPr lang="en-US" sz="1150" dirty="0">
                <a:solidFill>
                  <a:srgbClr val="9FAE9F"/>
                </a:solidFill>
                <a:latin typeface="Courier New" pitchFamily="34" charset="0"/>
                <a:ea typeface="Courier New" pitchFamily="34" charset="-122"/>
                <a:cs typeface="Courier New" pitchFamily="34" charset="-120"/>
              </a:rPr>
              <a:t>03  </a:t>
            </a:r>
            <a:pPr indent="0" marL="0">
              <a:buNone/>
            </a:pPr>
            <a:r>
              <a:rPr lang="en-US" sz="1150" b="1" dirty="0">
                <a:solidFill>
                  <a:srgbClr val="ECE5D2"/>
                </a:solidFill>
                <a:latin typeface="Arial" pitchFamily="34" charset="0"/>
                <a:ea typeface="Arial" pitchFamily="34" charset="-122"/>
                <a:cs typeface="Arial" pitchFamily="34" charset="-120"/>
              </a:rPr>
              <a:t>Define every category, including what it is not</a:t>
            </a:r>
            <a:endParaRPr lang="en-US" sz="1150" dirty="0"/>
          </a:p>
        </p:txBody>
      </p:sp>
      <p:sp>
        <p:nvSpPr>
          <p:cNvPr id="14" name="Text 12"/>
          <p:cNvSpPr/>
          <p:nvPr/>
        </p:nvSpPr>
        <p:spPr>
          <a:xfrm>
            <a:off x="868680" y="3419856"/>
            <a:ext cx="5212080" cy="493776"/>
          </a:xfrm>
          <a:prstGeom prst="rect">
            <a:avLst/>
          </a:prstGeom>
          <a:noFill/>
          <a:ln/>
        </p:spPr>
        <p:txBody>
          <a:bodyPr wrap="square" rtlCol="0" anchor="ctr">
            <a:normAutofit/>
          </a:bodyPr>
          <a:lstStyle/>
          <a:p>
            <a:pPr indent="0" marL="0">
              <a:lnSpc>
                <a:spcPct val="115000"/>
              </a:lnSpc>
              <a:buNone/>
            </a:pPr>
            <a:r>
              <a:rPr lang="en-US" sz="950" dirty="0">
                <a:solidFill>
                  <a:srgbClr val="9FAE9F"/>
                </a:solidFill>
                <a:latin typeface="Arial" pitchFamily="34" charset="0"/>
                <a:ea typeface="Arial" pitchFamily="34" charset="-122"/>
                <a:cs typeface="Arial" pitchFamily="34" charset="-120"/>
              </a:rPr>
              <a:t>For the client's own three-level category tree, the engine writes a precise definition of each category: what belongs, a couple of examples, and crucially what does not belong, so similar-sounding categories stop getting mixed up.</a:t>
            </a:r>
            <a:endParaRPr lang="en-US" sz="950" dirty="0"/>
          </a:p>
        </p:txBody>
      </p:sp>
      <p:sp>
        <p:nvSpPr>
          <p:cNvPr id="15" name="Text 13"/>
          <p:cNvSpPr/>
          <p:nvPr/>
        </p:nvSpPr>
        <p:spPr>
          <a:xfrm>
            <a:off x="548640" y="4041648"/>
            <a:ext cx="5486400" cy="237744"/>
          </a:xfrm>
          <a:prstGeom prst="rect">
            <a:avLst/>
          </a:prstGeom>
          <a:noFill/>
          <a:ln/>
        </p:spPr>
        <p:txBody>
          <a:bodyPr wrap="square" rtlCol="0" anchor="ctr"/>
          <a:lstStyle/>
          <a:p>
            <a:pPr indent="0" marL="0">
              <a:buNone/>
            </a:pPr>
            <a:r>
              <a:rPr lang="en-US" sz="1150" dirty="0">
                <a:solidFill>
                  <a:srgbClr val="9FAE9F"/>
                </a:solidFill>
                <a:latin typeface="Courier New" pitchFamily="34" charset="0"/>
                <a:ea typeface="Courier New" pitchFamily="34" charset="-122"/>
                <a:cs typeface="Courier New" pitchFamily="34" charset="-120"/>
              </a:rPr>
              <a:t>04  </a:t>
            </a:r>
            <a:pPr indent="0" marL="0">
              <a:buNone/>
            </a:pPr>
            <a:r>
              <a:rPr lang="en-US" sz="1150" b="1" dirty="0">
                <a:solidFill>
                  <a:srgbClr val="ECE5D2"/>
                </a:solidFill>
                <a:latin typeface="Arial" pitchFamily="34" charset="0"/>
                <a:ea typeface="Arial" pitchFamily="34" charset="-122"/>
                <a:cs typeface="Arial" pitchFamily="34" charset="-120"/>
              </a:rPr>
              <a:t>Shortlist the few categories that could fit</a:t>
            </a:r>
            <a:endParaRPr lang="en-US" sz="1150" dirty="0"/>
          </a:p>
        </p:txBody>
      </p:sp>
      <p:sp>
        <p:nvSpPr>
          <p:cNvPr id="16" name="Text 14"/>
          <p:cNvSpPr/>
          <p:nvPr/>
        </p:nvSpPr>
        <p:spPr>
          <a:xfrm>
            <a:off x="868680" y="4297680"/>
            <a:ext cx="5212080" cy="493776"/>
          </a:xfrm>
          <a:prstGeom prst="rect">
            <a:avLst/>
          </a:prstGeom>
          <a:noFill/>
          <a:ln/>
        </p:spPr>
        <p:txBody>
          <a:bodyPr wrap="square" rtlCol="0" anchor="ctr">
            <a:normAutofit/>
          </a:bodyPr>
          <a:lstStyle/>
          <a:p>
            <a:pPr indent="0" marL="0">
              <a:lnSpc>
                <a:spcPct val="115000"/>
              </a:lnSpc>
              <a:buNone/>
            </a:pPr>
            <a:r>
              <a:rPr lang="en-US" sz="950" dirty="0">
                <a:solidFill>
                  <a:srgbClr val="9FAE9F"/>
                </a:solidFill>
                <a:latin typeface="Arial" pitchFamily="34" charset="0"/>
                <a:ea typeface="Arial" pitchFamily="34" charset="-122"/>
                <a:cs typeface="Arial" pitchFamily="34" charset="-120"/>
              </a:rPr>
              <a:t>Rather than scan an entire, often huge, category tree for every line, the engine first narrows it to a short list of the most plausible candidates for that specific item. Smaller, focused choices are faster and more accurate.</a:t>
            </a:r>
            <a:endParaRPr lang="en-US" sz="950" dirty="0"/>
          </a:p>
        </p:txBody>
      </p:sp>
      <p:sp>
        <p:nvSpPr>
          <p:cNvPr id="17" name="Text 15"/>
          <p:cNvSpPr/>
          <p:nvPr/>
        </p:nvSpPr>
        <p:spPr>
          <a:xfrm>
            <a:off x="548640" y="4919472"/>
            <a:ext cx="5486400" cy="237744"/>
          </a:xfrm>
          <a:prstGeom prst="rect">
            <a:avLst/>
          </a:prstGeom>
          <a:noFill/>
          <a:ln/>
        </p:spPr>
        <p:txBody>
          <a:bodyPr wrap="square" rtlCol="0" anchor="ctr"/>
          <a:lstStyle/>
          <a:p>
            <a:pPr indent="0" marL="0">
              <a:buNone/>
            </a:pPr>
            <a:r>
              <a:rPr lang="en-US" sz="1150" dirty="0">
                <a:solidFill>
                  <a:srgbClr val="9FAE9F"/>
                </a:solidFill>
                <a:latin typeface="Courier New" pitchFamily="34" charset="0"/>
                <a:ea typeface="Courier New" pitchFamily="34" charset="-122"/>
                <a:cs typeface="Courier New" pitchFamily="34" charset="-120"/>
              </a:rPr>
              <a:t>05  </a:t>
            </a:r>
            <a:pPr indent="0" marL="0">
              <a:buNone/>
            </a:pPr>
            <a:r>
              <a:rPr lang="en-US" sz="1150" b="1" dirty="0">
                <a:solidFill>
                  <a:srgbClr val="ECE5D2"/>
                </a:solidFill>
                <a:latin typeface="Arial" pitchFamily="34" charset="0"/>
                <a:ea typeface="Arial" pitchFamily="34" charset="-122"/>
                <a:cs typeface="Arial" pitchFamily="34" charset="-120"/>
              </a:rPr>
              <a:t>Decide with a reason and a confidence level</a:t>
            </a:r>
            <a:endParaRPr lang="en-US" sz="1150" dirty="0"/>
          </a:p>
        </p:txBody>
      </p:sp>
      <p:sp>
        <p:nvSpPr>
          <p:cNvPr id="18" name="Text 16"/>
          <p:cNvSpPr/>
          <p:nvPr/>
        </p:nvSpPr>
        <p:spPr>
          <a:xfrm>
            <a:off x="868680" y="5175504"/>
            <a:ext cx="5212080" cy="640080"/>
          </a:xfrm>
          <a:prstGeom prst="rect">
            <a:avLst/>
          </a:prstGeom>
          <a:noFill/>
          <a:ln/>
        </p:spPr>
        <p:txBody>
          <a:bodyPr wrap="square" rtlCol="0" anchor="ctr">
            <a:normAutofit/>
          </a:bodyPr>
          <a:lstStyle/>
          <a:p>
            <a:pPr indent="0" marL="0">
              <a:lnSpc>
                <a:spcPct val="115000"/>
              </a:lnSpc>
              <a:buNone/>
            </a:pPr>
            <a:r>
              <a:rPr lang="en-US" sz="950" dirty="0">
                <a:solidFill>
                  <a:srgbClr val="9FAE9F"/>
                </a:solidFill>
                <a:latin typeface="Arial" pitchFamily="34" charset="0"/>
                <a:ea typeface="Arial" pitchFamily="34" charset="-122"/>
                <a:cs typeface="Arial" pitchFamily="34" charset="-120"/>
              </a:rPr>
              <a:t>For each line the model weighs the supplier profile, the supplier's top items, and the shortlisted definitions, reasons through the evidence step by step, and picks the single best-fit category, recording a short written reason and a high, medium, or low confidence. When the line text is vague, it leans on what the supplier actually does.</a:t>
            </a:r>
            <a:endParaRPr lang="en-US" sz="950" dirty="0"/>
          </a:p>
        </p:txBody>
      </p:sp>
      <p:sp>
        <p:nvSpPr>
          <p:cNvPr id="19" name="Text 17"/>
          <p:cNvSpPr/>
          <p:nvPr/>
        </p:nvSpPr>
        <p:spPr>
          <a:xfrm>
            <a:off x="548640" y="5943600"/>
            <a:ext cx="5486400" cy="237744"/>
          </a:xfrm>
          <a:prstGeom prst="rect">
            <a:avLst/>
          </a:prstGeom>
          <a:noFill/>
          <a:ln/>
        </p:spPr>
        <p:txBody>
          <a:bodyPr wrap="square" rtlCol="0" anchor="ctr"/>
          <a:lstStyle/>
          <a:p>
            <a:pPr indent="0" marL="0">
              <a:buNone/>
            </a:pPr>
            <a:r>
              <a:rPr lang="en-US" sz="1150" dirty="0">
                <a:solidFill>
                  <a:srgbClr val="9FAE9F"/>
                </a:solidFill>
                <a:latin typeface="Courier New" pitchFamily="34" charset="0"/>
                <a:ea typeface="Courier New" pitchFamily="34" charset="-122"/>
                <a:cs typeface="Courier New" pitchFamily="34" charset="-120"/>
              </a:rPr>
              <a:t>06  </a:t>
            </a:r>
            <a:pPr indent="0" marL="0">
              <a:buNone/>
            </a:pPr>
            <a:r>
              <a:rPr lang="en-US" sz="1150" b="1" dirty="0">
                <a:solidFill>
                  <a:srgbClr val="ECE5D2"/>
                </a:solidFill>
                <a:latin typeface="Arial" pitchFamily="34" charset="0"/>
                <a:ea typeface="Arial" pitchFamily="34" charset="-122"/>
                <a:cs typeface="Arial" pitchFamily="34" charset="-120"/>
              </a:rPr>
              <a:t>Validate, retry, and run at scale</a:t>
            </a:r>
            <a:endParaRPr lang="en-US" sz="1150" dirty="0"/>
          </a:p>
        </p:txBody>
      </p:sp>
      <p:sp>
        <p:nvSpPr>
          <p:cNvPr id="20" name="Text 18"/>
          <p:cNvSpPr/>
          <p:nvPr/>
        </p:nvSpPr>
        <p:spPr>
          <a:xfrm>
            <a:off x="868680" y="6199632"/>
            <a:ext cx="5212080" cy="493776"/>
          </a:xfrm>
          <a:prstGeom prst="rect">
            <a:avLst/>
          </a:prstGeom>
          <a:noFill/>
          <a:ln/>
        </p:spPr>
        <p:txBody>
          <a:bodyPr wrap="square" rtlCol="0" anchor="ctr">
            <a:normAutofit/>
          </a:bodyPr>
          <a:lstStyle/>
          <a:p>
            <a:pPr indent="0" marL="0">
              <a:lnSpc>
                <a:spcPct val="115000"/>
              </a:lnSpc>
              <a:buNone/>
            </a:pPr>
            <a:r>
              <a:rPr lang="en-US" sz="950" dirty="0">
                <a:solidFill>
                  <a:srgbClr val="9FAE9F"/>
                </a:solidFill>
                <a:latin typeface="Arial" pitchFamily="34" charset="0"/>
                <a:ea typeface="Arial" pitchFamily="34" charset="-122"/>
                <a:cs typeface="Arial" pitchFamily="34" charset="-120"/>
              </a:rPr>
              <a:t>Every answer is checked against the client's real category tree; anything that does not pass is retried automatically. The whole file runs in batches with retries, so even very large files finish reliably and land as one client-ready package.</a:t>
            </a:r>
            <a:endParaRPr lang="en-US" sz="950" dirty="0"/>
          </a:p>
        </p:txBody>
      </p:sp>
      <p:sp>
        <p:nvSpPr>
          <p:cNvPr id="21" name="Text 19"/>
          <p:cNvSpPr/>
          <p:nvPr/>
        </p:nvSpPr>
        <p:spPr>
          <a:xfrm>
            <a:off x="548640" y="6821424"/>
            <a:ext cx="5486400" cy="237744"/>
          </a:xfrm>
          <a:prstGeom prst="rect">
            <a:avLst/>
          </a:prstGeom>
          <a:noFill/>
          <a:ln/>
        </p:spPr>
        <p:txBody>
          <a:bodyPr wrap="square" rtlCol="0" anchor="ctr"/>
          <a:lstStyle/>
          <a:p>
            <a:pPr indent="0" marL="0">
              <a:buNone/>
            </a:pPr>
            <a:r>
              <a:rPr lang="en-US" sz="1150" dirty="0">
                <a:solidFill>
                  <a:srgbClr val="9FAE9F"/>
                </a:solidFill>
                <a:latin typeface="Courier New" pitchFamily="34" charset="0"/>
                <a:ea typeface="Courier New" pitchFamily="34" charset="-122"/>
                <a:cs typeface="Courier New" pitchFamily="34" charset="-120"/>
              </a:rPr>
              <a:t>07  </a:t>
            </a:r>
            <a:pPr indent="0" marL="0">
              <a:buNone/>
            </a:pPr>
            <a:r>
              <a:rPr lang="en-US" sz="1150" b="1" dirty="0">
                <a:solidFill>
                  <a:srgbClr val="ECE5D2"/>
                </a:solidFill>
                <a:latin typeface="Arial" pitchFamily="34" charset="0"/>
                <a:ea typeface="Arial" pitchFamily="34" charset="-122"/>
                <a:cs typeface="Arial" pitchFamily="34" charset="-120"/>
              </a:rPr>
              <a:t>Review and edit in place, then export something a client can stand behind</a:t>
            </a:r>
            <a:endParaRPr lang="en-US" sz="1150" dirty="0"/>
          </a:p>
        </p:txBody>
      </p:sp>
      <p:sp>
        <p:nvSpPr>
          <p:cNvPr id="22" name="Text 20"/>
          <p:cNvSpPr/>
          <p:nvPr/>
        </p:nvSpPr>
        <p:spPr>
          <a:xfrm>
            <a:off x="868680" y="7077456"/>
            <a:ext cx="5212080" cy="932688"/>
          </a:xfrm>
          <a:prstGeom prst="rect">
            <a:avLst/>
          </a:prstGeom>
          <a:noFill/>
          <a:ln/>
        </p:spPr>
        <p:txBody>
          <a:bodyPr wrap="square" rtlCol="0" anchor="ctr">
            <a:normAutofit/>
          </a:bodyPr>
          <a:lstStyle/>
          <a:p>
            <a:pPr indent="0" marL="0">
              <a:lnSpc>
                <a:spcPct val="115000"/>
              </a:lnSpc>
              <a:buNone/>
            </a:pPr>
            <a:r>
              <a:rPr lang="en-US" sz="950" dirty="0">
                <a:solidFill>
                  <a:srgbClr val="9FAE9F"/>
                </a:solidFill>
                <a:latin typeface="Arial" pitchFamily="34" charset="0"/>
                <a:ea typeface="Arial" pitchFamily="34" charset="-122"/>
                <a:cs typeface="Arial" pitchFamily="34" charset="-120"/>
              </a:rPr>
              <a:t>After a pipeline run, the analyst gets one review document per run instead of a raw workbook to wrangle. They work the calls the machine doubted, edit the category in place, and produce a finalized, SME-validated export that a client can actually open. The machine's call is frozen as evidence and the human's correction sits beside it as a separate layer, so the export can always say what was automated and what a person changed. This export part is built today.</a:t>
            </a:r>
            <a:endParaRPr lang="en-US" sz="950" dirty="0"/>
          </a:p>
        </p:txBody>
      </p:sp>
      <p:sp>
        <p:nvSpPr>
          <p:cNvPr id="23" name="Text 21"/>
          <p:cNvSpPr/>
          <p:nvPr/>
        </p:nvSpPr>
        <p:spPr>
          <a:xfrm>
            <a:off x="548640" y="8138160"/>
            <a:ext cx="5486400" cy="237744"/>
          </a:xfrm>
          <a:prstGeom prst="rect">
            <a:avLst/>
          </a:prstGeom>
          <a:noFill/>
          <a:ln/>
        </p:spPr>
        <p:txBody>
          <a:bodyPr wrap="square" rtlCol="0" anchor="ctr"/>
          <a:lstStyle/>
          <a:p>
            <a:pPr indent="0" marL="0">
              <a:buNone/>
            </a:pPr>
            <a:r>
              <a:rPr lang="en-US" sz="1150" dirty="0">
                <a:solidFill>
                  <a:srgbClr val="9FAE9F"/>
                </a:solidFill>
                <a:latin typeface="Courier New" pitchFamily="34" charset="0"/>
                <a:ea typeface="Courier New" pitchFamily="34" charset="-122"/>
                <a:cs typeface="Courier New" pitchFamily="34" charset="-120"/>
              </a:rPr>
              <a:t>08  </a:t>
            </a:r>
            <a:pPr indent="0" marL="0">
              <a:buNone/>
            </a:pPr>
            <a:r>
              <a:rPr lang="en-US" sz="1150" b="1" dirty="0">
                <a:solidFill>
                  <a:srgbClr val="ECE5D2"/>
                </a:solidFill>
                <a:latin typeface="Arial" pitchFamily="34" charset="0"/>
                <a:ea typeface="Arial" pitchFamily="34" charset="-122"/>
                <a:cs typeface="Arial" pitchFamily="34" charset="-120"/>
              </a:rPr>
              <a:t>Keep raw, AI-processed, and human-validated results in one store</a:t>
            </a:r>
            <a:endParaRPr lang="en-US" sz="1150" dirty="0"/>
          </a:p>
        </p:txBody>
      </p:sp>
      <p:sp>
        <p:nvSpPr>
          <p:cNvPr id="24" name="Text 22"/>
          <p:cNvSpPr/>
          <p:nvPr/>
        </p:nvSpPr>
        <p:spPr>
          <a:xfrm>
            <a:off x="868680" y="8394192"/>
            <a:ext cx="5212080" cy="786384"/>
          </a:xfrm>
          <a:prstGeom prst="rect">
            <a:avLst/>
          </a:prstGeom>
          <a:noFill/>
          <a:ln/>
        </p:spPr>
        <p:txBody>
          <a:bodyPr wrap="square" rtlCol="0" anchor="ctr">
            <a:normAutofit/>
          </a:bodyPr>
          <a:lstStyle/>
          <a:p>
            <a:pPr indent="0" marL="0">
              <a:lnSpc>
                <a:spcPct val="115000"/>
              </a:lnSpc>
              <a:buNone/>
            </a:pPr>
            <a:r>
              <a:rPr lang="en-US" sz="950" dirty="0">
                <a:solidFill>
                  <a:srgbClr val="9FAE9F"/>
                </a:solidFill>
                <a:latin typeface="Arial" pitchFamily="34" charset="0"/>
                <a:ea typeface="Arial" pitchFamily="34" charset="-122"/>
                <a:cs typeface="Arial" pitchFamily="34" charset="-120"/>
              </a:rPr>
              <a:t>The whole point of the layer is that it does not split the work across three systems. The immutable AI baseline, the human override, and the validation status all live side by side in one document per run. Reading resolves human-over-machine on the fly: show the correction where one exists, the machine's answer everywhere else. One cohesive store means the validation actually compounds instead of getting lost in a pile of edited spreadsheets.</a:t>
            </a:r>
            <a:endParaRPr lang="en-US" sz="950" dirty="0"/>
          </a:p>
        </p:txBody>
      </p:sp>
      <p:sp>
        <p:nvSpPr>
          <p:cNvPr id="25" name="Text 23"/>
          <p:cNvSpPr/>
          <p:nvPr/>
        </p:nvSpPr>
        <p:spPr>
          <a:xfrm>
            <a:off x="548640" y="9308592"/>
            <a:ext cx="5486400" cy="237744"/>
          </a:xfrm>
          <a:prstGeom prst="rect">
            <a:avLst/>
          </a:prstGeom>
          <a:noFill/>
          <a:ln/>
        </p:spPr>
        <p:txBody>
          <a:bodyPr wrap="square" rtlCol="0" anchor="ctr"/>
          <a:lstStyle/>
          <a:p>
            <a:pPr indent="0" marL="0">
              <a:buNone/>
            </a:pPr>
            <a:r>
              <a:rPr lang="en-US" sz="1150" dirty="0">
                <a:solidFill>
                  <a:srgbClr val="9FAE9F"/>
                </a:solidFill>
                <a:latin typeface="Courier New" pitchFamily="34" charset="0"/>
                <a:ea typeface="Courier New" pitchFamily="34" charset="-122"/>
                <a:cs typeface="Courier New" pitchFamily="34" charset="-120"/>
              </a:rPr>
              <a:t>09  </a:t>
            </a:r>
            <a:pPr indent="0" marL="0">
              <a:buNone/>
            </a:pPr>
            <a:r>
              <a:rPr lang="en-US" sz="1150" b="1" dirty="0">
                <a:solidFill>
                  <a:srgbClr val="ECE5D2"/>
                </a:solidFill>
                <a:latin typeface="Arial" pitchFamily="34" charset="0"/>
                <a:ea typeface="Arial" pitchFamily="34" charset="-122"/>
                <a:cs typeface="Arial" pitchFamily="34" charset="-120"/>
              </a:rPr>
              <a:t>Turn validations into a truth record and a knowledge base that refine the engine</a:t>
            </a:r>
            <a:endParaRPr lang="en-US" sz="1150" dirty="0"/>
          </a:p>
        </p:txBody>
      </p:sp>
      <p:sp>
        <p:nvSpPr>
          <p:cNvPr id="26" name="Text 24"/>
          <p:cNvSpPr/>
          <p:nvPr/>
        </p:nvSpPr>
        <p:spPr>
          <a:xfrm>
            <a:off x="868680" y="9564624"/>
            <a:ext cx="5212080" cy="1078992"/>
          </a:xfrm>
          <a:prstGeom prst="rect">
            <a:avLst/>
          </a:prstGeom>
          <a:noFill/>
          <a:ln/>
        </p:spPr>
        <p:txBody>
          <a:bodyPr wrap="square" rtlCol="0" anchor="ctr">
            <a:normAutofit/>
          </a:bodyPr>
          <a:lstStyle/>
          <a:p>
            <a:pPr indent="0" marL="0">
              <a:lnSpc>
                <a:spcPct val="115000"/>
              </a:lnSpc>
              <a:buNone/>
            </a:pPr>
            <a:r>
              <a:rPr lang="en-US" sz="950" dirty="0">
                <a:solidFill>
                  <a:srgbClr val="9FAE9F"/>
                </a:solidFill>
                <a:latin typeface="Arial" pitchFamily="34" charset="0"/>
                <a:ea typeface="Arial" pitchFamily="34" charset="-122"/>
                <a:cs typeface="Arial" pitchFamily="34" charset="-120"/>
              </a:rPr>
              <a:t>This is the part I am building toward, and I want to be honest that it is partly designed rather than fully wired. The idea is that every human correction appends to a supplier truth record and a client-by-client knowledge base, so the pipelines get a growing, validated reference to categorize against and to run evals against. The validation step stops being a cost and becomes the thing that makes the next run better. Right now the single cohesive store and the attributable human layer are real; auto-feeding those validations back into the engine is the next thing to land.</a:t>
            </a:r>
            <a:endParaRPr lang="en-US" sz="950" dirty="0"/>
          </a:p>
        </p:txBody>
      </p:sp>
      <p:sp>
        <p:nvSpPr>
          <p:cNvPr id="27" name="Text 25"/>
          <p:cNvSpPr/>
          <p:nvPr/>
        </p:nvSpPr>
        <p:spPr>
          <a:xfrm>
            <a:off x="548640" y="10771632"/>
            <a:ext cx="5486400" cy="237744"/>
          </a:xfrm>
          <a:prstGeom prst="rect">
            <a:avLst/>
          </a:prstGeom>
          <a:noFill/>
          <a:ln/>
        </p:spPr>
        <p:txBody>
          <a:bodyPr wrap="square" rtlCol="0" anchor="ctr"/>
          <a:lstStyle/>
          <a:p>
            <a:pPr indent="0" marL="0">
              <a:buNone/>
            </a:pPr>
            <a:r>
              <a:rPr lang="en-US" sz="1150" dirty="0">
                <a:solidFill>
                  <a:srgbClr val="9FAE9F"/>
                </a:solidFill>
                <a:latin typeface="Courier New" pitchFamily="34" charset="0"/>
                <a:ea typeface="Courier New" pitchFamily="34" charset="-122"/>
                <a:cs typeface="Courier New" pitchFamily="34" charset="-120"/>
              </a:rPr>
              <a:t>010  </a:t>
            </a:r>
            <a:pPr indent="0" marL="0">
              <a:buNone/>
            </a:pPr>
            <a:r>
              <a:rPr lang="en-US" sz="1150" b="1" dirty="0">
                <a:solidFill>
                  <a:srgbClr val="ECE5D2"/>
                </a:solidFill>
                <a:latin typeface="Arial" pitchFamily="34" charset="0"/>
                <a:ea typeface="Arial" pitchFamily="34" charset="-122"/>
                <a:cs typeface="Arial" pitchFamily="34" charset="-120"/>
              </a:rPr>
              <a:t>Build it for non-technical analysts, not engineers</a:t>
            </a:r>
            <a:endParaRPr lang="en-US" sz="1150" dirty="0"/>
          </a:p>
        </p:txBody>
      </p:sp>
      <p:sp>
        <p:nvSpPr>
          <p:cNvPr id="28" name="Text 26"/>
          <p:cNvSpPr/>
          <p:nvPr/>
        </p:nvSpPr>
        <p:spPr>
          <a:xfrm>
            <a:off x="868680" y="11027664"/>
            <a:ext cx="5212080" cy="786384"/>
          </a:xfrm>
          <a:prstGeom prst="rect">
            <a:avLst/>
          </a:prstGeom>
          <a:noFill/>
          <a:ln/>
        </p:spPr>
        <p:txBody>
          <a:bodyPr wrap="square" rtlCol="0" anchor="ctr">
            <a:normAutofit/>
          </a:bodyPr>
          <a:lstStyle/>
          <a:p>
            <a:pPr indent="0" marL="0">
              <a:lnSpc>
                <a:spcPct val="115000"/>
              </a:lnSpc>
              <a:buNone/>
            </a:pPr>
            <a:r>
              <a:rPr lang="en-US" sz="950" dirty="0">
                <a:solidFill>
                  <a:srgbClr val="9FAE9F"/>
                </a:solidFill>
                <a:latin typeface="Arial" pitchFamily="34" charset="0"/>
                <a:ea typeface="Arial" pitchFamily="34" charset="-122"/>
                <a:cs typeface="Arial" pitchFamily="34" charset="-120"/>
              </a:rPr>
              <a:t>The layer is deliberately one system a consultant with no technical background can use: review a queue of doubtful calls, fix them, sign off in the unit the business cares about, export. The harder machinery, the pipelines and the search infrastructure underneath, stays out of their way. The goal is to let analysts work with very large data on one coherent surface instead of needing a specialist to run anything.</a:t>
            </a:r>
            <a:endParaRPr lang="en-US" sz="950" dirty="0"/>
          </a:p>
        </p:txBody>
      </p:sp>
      <p:sp>
        <p:nvSpPr>
          <p:cNvPr id="29" name="Text 27"/>
          <p:cNvSpPr/>
          <p:nvPr/>
        </p:nvSpPr>
        <p:spPr>
          <a:xfrm>
            <a:off x="6446520" y="932688"/>
            <a:ext cx="3657600" cy="237744"/>
          </a:xfrm>
          <a:prstGeom prst="rect">
            <a:avLst/>
          </a:prstGeom>
          <a:noFill/>
          <a:ln/>
        </p:spPr>
        <p:txBody>
          <a:bodyPr wrap="square" rtlCol="0" anchor="ctr"/>
          <a:lstStyle/>
          <a:p>
            <a:pPr indent="0" marL="0">
              <a:buNone/>
            </a:pPr>
            <a:r>
              <a:rPr lang="en-US" sz="950" spc="300" kern="0" dirty="0">
                <a:solidFill>
                  <a:srgbClr val="9FAE9F"/>
                </a:solidFill>
                <a:latin typeface="Arial" pitchFamily="34" charset="0"/>
                <a:ea typeface="Arial" pitchFamily="34" charset="-122"/>
                <a:cs typeface="Arial" pitchFamily="34" charset="-120"/>
              </a:rPr>
              <a:t>DESIGN DECISIONS</a:t>
            </a:r>
            <a:endParaRPr lang="en-US" sz="950" dirty="0"/>
          </a:p>
        </p:txBody>
      </p:sp>
      <p:sp>
        <p:nvSpPr>
          <p:cNvPr id="30" name="Text 28"/>
          <p:cNvSpPr/>
          <p:nvPr/>
        </p:nvSpPr>
        <p:spPr>
          <a:xfrm>
            <a:off x="6446520" y="1261872"/>
            <a:ext cx="5166360" cy="237744"/>
          </a:xfrm>
          <a:prstGeom prst="rect">
            <a:avLst/>
          </a:prstGeom>
          <a:noFill/>
          <a:ln/>
        </p:spPr>
        <p:txBody>
          <a:bodyPr wrap="square" rtlCol="0" anchor="ctr"/>
          <a:lstStyle/>
          <a:p>
            <a:pPr indent="0" marL="0">
              <a:buNone/>
            </a:pPr>
            <a:r>
              <a:rPr lang="en-US" sz="1150" b="1" dirty="0">
                <a:solidFill>
                  <a:srgbClr val="ECE5D2"/>
                </a:solidFill>
                <a:latin typeface="Arial" pitchFamily="34" charset="0"/>
                <a:ea typeface="Arial" pitchFamily="34" charset="-122"/>
                <a:cs typeface="Arial" pitchFamily="34" charset="-120"/>
              </a:rPr>
              <a:t>Context over keywords</a:t>
            </a:r>
            <a:endParaRPr lang="en-US" sz="1150" dirty="0"/>
          </a:p>
        </p:txBody>
      </p:sp>
      <p:sp>
        <p:nvSpPr>
          <p:cNvPr id="31" name="Text 29"/>
          <p:cNvSpPr/>
          <p:nvPr/>
        </p:nvSpPr>
        <p:spPr>
          <a:xfrm>
            <a:off x="6446520" y="1517904"/>
            <a:ext cx="5166360" cy="640080"/>
          </a:xfrm>
          <a:prstGeom prst="rect">
            <a:avLst/>
          </a:prstGeom>
          <a:noFill/>
          <a:ln/>
        </p:spPr>
        <p:txBody>
          <a:bodyPr wrap="square" rtlCol="0" anchor="ctr">
            <a:normAutofit/>
          </a:bodyPr>
          <a:lstStyle/>
          <a:p>
            <a:pPr indent="0" marL="0">
              <a:lnSpc>
                <a:spcPct val="115000"/>
              </a:lnSpc>
              <a:buNone/>
            </a:pPr>
            <a:r>
              <a:rPr lang="en-US" sz="950" dirty="0">
                <a:solidFill>
                  <a:srgbClr val="9FAE9F"/>
                </a:solidFill>
                <a:latin typeface="Arial" pitchFamily="34" charset="0"/>
                <a:ea typeface="Arial" pitchFamily="34" charset="-122"/>
                <a:cs typeface="Arial" pitchFamily="34" charset="-120"/>
              </a:rPr>
              <a:t>The biggest accuracy lever is reading what the supplier genuinely does, not just the words in a line. A cryptic line like 'valve, flow control, steel body' is categorized against a supplier whose real business is fittings, so it lands in the right place even when the description alone would mislead.</a:t>
            </a:r>
            <a:endParaRPr lang="en-US" sz="950" dirty="0"/>
          </a:p>
        </p:txBody>
      </p:sp>
      <p:sp>
        <p:nvSpPr>
          <p:cNvPr id="32" name="Text 30"/>
          <p:cNvSpPr/>
          <p:nvPr/>
        </p:nvSpPr>
        <p:spPr>
          <a:xfrm>
            <a:off x="6446520" y="2286000"/>
            <a:ext cx="5166360" cy="237744"/>
          </a:xfrm>
          <a:prstGeom prst="rect">
            <a:avLst/>
          </a:prstGeom>
          <a:noFill/>
          <a:ln/>
        </p:spPr>
        <p:txBody>
          <a:bodyPr wrap="square" rtlCol="0" anchor="ctr"/>
          <a:lstStyle/>
          <a:p>
            <a:pPr indent="0" marL="0">
              <a:buNone/>
            </a:pPr>
            <a:r>
              <a:rPr lang="en-US" sz="1150" b="1" dirty="0">
                <a:solidFill>
                  <a:srgbClr val="ECE5D2"/>
                </a:solidFill>
                <a:latin typeface="Arial" pitchFamily="34" charset="0"/>
                <a:ea typeface="Arial" pitchFamily="34" charset="-122"/>
                <a:cs typeface="Arial" pitchFamily="34" charset="-120"/>
              </a:rPr>
              <a:t>Shortlist before deciding</a:t>
            </a:r>
            <a:endParaRPr lang="en-US" sz="1150" dirty="0"/>
          </a:p>
        </p:txBody>
      </p:sp>
      <p:sp>
        <p:nvSpPr>
          <p:cNvPr id="33" name="Text 31"/>
          <p:cNvSpPr/>
          <p:nvPr/>
        </p:nvSpPr>
        <p:spPr>
          <a:xfrm>
            <a:off x="6446520" y="2542032"/>
            <a:ext cx="5166360" cy="493776"/>
          </a:xfrm>
          <a:prstGeom prst="rect">
            <a:avLst/>
          </a:prstGeom>
          <a:noFill/>
          <a:ln/>
        </p:spPr>
        <p:txBody>
          <a:bodyPr wrap="square" rtlCol="0" anchor="ctr">
            <a:normAutofit/>
          </a:bodyPr>
          <a:lstStyle/>
          <a:p>
            <a:pPr indent="0" marL="0">
              <a:lnSpc>
                <a:spcPct val="115000"/>
              </a:lnSpc>
              <a:buNone/>
            </a:pPr>
            <a:r>
              <a:rPr lang="en-US" sz="950" dirty="0">
                <a:solidFill>
                  <a:srgbClr val="9FAE9F"/>
                </a:solidFill>
                <a:latin typeface="Arial" pitchFamily="34" charset="0"/>
                <a:ea typeface="Arial" pitchFamily="34" charset="-122"/>
                <a:cs typeface="Arial" pitchFamily="34" charset="-120"/>
              </a:rPr>
              <a:t>Narrowing a large taxonomy to a handful of candidates before the model commits keeps every decision small, fast, and checkable. Focus beats asking the model to reconsider the entire tree on every single line.</a:t>
            </a:r>
            <a:endParaRPr lang="en-US" sz="950" dirty="0"/>
          </a:p>
        </p:txBody>
      </p:sp>
      <p:sp>
        <p:nvSpPr>
          <p:cNvPr id="34" name="Text 32"/>
          <p:cNvSpPr/>
          <p:nvPr/>
        </p:nvSpPr>
        <p:spPr>
          <a:xfrm>
            <a:off x="6446520" y="3163824"/>
            <a:ext cx="5166360" cy="237744"/>
          </a:xfrm>
          <a:prstGeom prst="rect">
            <a:avLst/>
          </a:prstGeom>
          <a:noFill/>
          <a:ln/>
        </p:spPr>
        <p:txBody>
          <a:bodyPr wrap="square" rtlCol="0" anchor="ctr"/>
          <a:lstStyle/>
          <a:p>
            <a:pPr indent="0" marL="0">
              <a:buNone/>
            </a:pPr>
            <a:r>
              <a:rPr lang="en-US" sz="1150" b="1" dirty="0">
                <a:solidFill>
                  <a:srgbClr val="ECE5D2"/>
                </a:solidFill>
                <a:latin typeface="Arial" pitchFamily="34" charset="0"/>
                <a:ea typeface="Arial" pitchFamily="34" charset="-122"/>
                <a:cs typeface="Arial" pitchFamily="34" charset="-120"/>
              </a:rPr>
              <a:t>A confidence and a reason on every line</a:t>
            </a:r>
            <a:endParaRPr lang="en-US" sz="1150" dirty="0"/>
          </a:p>
        </p:txBody>
      </p:sp>
      <p:sp>
        <p:nvSpPr>
          <p:cNvPr id="35" name="Text 33"/>
          <p:cNvSpPr/>
          <p:nvPr/>
        </p:nvSpPr>
        <p:spPr>
          <a:xfrm>
            <a:off x="6446520" y="3419856"/>
            <a:ext cx="5166360" cy="493776"/>
          </a:xfrm>
          <a:prstGeom prst="rect">
            <a:avLst/>
          </a:prstGeom>
          <a:noFill/>
          <a:ln/>
        </p:spPr>
        <p:txBody>
          <a:bodyPr wrap="square" rtlCol="0" anchor="ctr">
            <a:normAutofit/>
          </a:bodyPr>
          <a:lstStyle/>
          <a:p>
            <a:pPr indent="0" marL="0">
              <a:lnSpc>
                <a:spcPct val="115000"/>
              </a:lnSpc>
              <a:buNone/>
            </a:pPr>
            <a:r>
              <a:rPr lang="en-US" sz="950" dirty="0">
                <a:solidFill>
                  <a:srgbClr val="9FAE9F"/>
                </a:solidFill>
                <a:latin typeface="Arial" pitchFamily="34" charset="0"/>
                <a:ea typeface="Arial" pitchFamily="34" charset="-122"/>
                <a:cs typeface="Arial" pitchFamily="34" charset="-120"/>
              </a:rPr>
              <a:t>Each categorization carries a high, medium, or low confidence and a one-line rationale. Reviewers then spend their time only where the model flagged doubt, and every answer can be defended to a client instead of taken on faith.</a:t>
            </a:r>
            <a:endParaRPr lang="en-US" sz="950" dirty="0"/>
          </a:p>
        </p:txBody>
      </p:sp>
      <p:sp>
        <p:nvSpPr>
          <p:cNvPr id="36" name="Text 34"/>
          <p:cNvSpPr/>
          <p:nvPr/>
        </p:nvSpPr>
        <p:spPr>
          <a:xfrm>
            <a:off x="6446520" y="4041648"/>
            <a:ext cx="5166360" cy="237744"/>
          </a:xfrm>
          <a:prstGeom prst="rect">
            <a:avLst/>
          </a:prstGeom>
          <a:noFill/>
          <a:ln/>
        </p:spPr>
        <p:txBody>
          <a:bodyPr wrap="square" rtlCol="0" anchor="ctr"/>
          <a:lstStyle/>
          <a:p>
            <a:pPr indent="0" marL="0">
              <a:buNone/>
            </a:pPr>
            <a:r>
              <a:rPr lang="en-US" sz="1150" b="1" dirty="0">
                <a:solidFill>
                  <a:srgbClr val="ECE5D2"/>
                </a:solidFill>
                <a:latin typeface="Arial" pitchFamily="34" charset="0"/>
                <a:ea typeface="Arial" pitchFamily="34" charset="-122"/>
                <a:cs typeface="Arial" pitchFamily="34" charset="-120"/>
              </a:rPr>
              <a:t>Dedupe before you spend</a:t>
            </a:r>
            <a:endParaRPr lang="en-US" sz="1150" dirty="0"/>
          </a:p>
        </p:txBody>
      </p:sp>
      <p:sp>
        <p:nvSpPr>
          <p:cNvPr id="37" name="Text 35"/>
          <p:cNvSpPr/>
          <p:nvPr/>
        </p:nvSpPr>
        <p:spPr>
          <a:xfrm>
            <a:off x="6446520" y="4297680"/>
            <a:ext cx="5166360" cy="493776"/>
          </a:xfrm>
          <a:prstGeom prst="rect">
            <a:avLst/>
          </a:prstGeom>
          <a:noFill/>
          <a:ln/>
        </p:spPr>
        <p:txBody>
          <a:bodyPr wrap="square" rtlCol="0" anchor="ctr">
            <a:normAutofit/>
          </a:bodyPr>
          <a:lstStyle/>
          <a:p>
            <a:pPr indent="0" marL="0">
              <a:lnSpc>
                <a:spcPct val="115000"/>
              </a:lnSpc>
              <a:buNone/>
            </a:pPr>
            <a:r>
              <a:rPr lang="en-US" sz="950" dirty="0">
                <a:solidFill>
                  <a:srgbClr val="9FAE9F"/>
                </a:solidFill>
                <a:latin typeface="Arial" pitchFamily="34" charset="0"/>
                <a:ea typeface="Arial" pitchFamily="34" charset="-122"/>
                <a:cs typeface="Arial" pitchFamily="34" charset="-120"/>
              </a:rPr>
              <a:t>Each unique supplier-and-item combination is categorized once and applied everywhere it appears, cutting model cost on a typical spend file by roughly 95%. The cheapest call is the one you don't make twice.</a:t>
            </a:r>
            <a:endParaRPr lang="en-US" sz="950" dirty="0"/>
          </a:p>
        </p:txBody>
      </p:sp>
      <p:sp>
        <p:nvSpPr>
          <p:cNvPr id="38" name="Text 36"/>
          <p:cNvSpPr/>
          <p:nvPr/>
        </p:nvSpPr>
        <p:spPr>
          <a:xfrm>
            <a:off x="6446520" y="4919472"/>
            <a:ext cx="5166360" cy="237744"/>
          </a:xfrm>
          <a:prstGeom prst="rect">
            <a:avLst/>
          </a:prstGeom>
          <a:noFill/>
          <a:ln/>
        </p:spPr>
        <p:txBody>
          <a:bodyPr wrap="square" rtlCol="0" anchor="ctr"/>
          <a:lstStyle/>
          <a:p>
            <a:pPr indent="0" marL="0">
              <a:buNone/>
            </a:pPr>
            <a:r>
              <a:rPr lang="en-US" sz="1150" b="1" dirty="0">
                <a:solidFill>
                  <a:srgbClr val="ECE5D2"/>
                </a:solidFill>
                <a:latin typeface="Arial" pitchFamily="34" charset="0"/>
                <a:ea typeface="Arial" pitchFamily="34" charset="-122"/>
                <a:cs typeface="Arial" pitchFamily="34" charset="-120"/>
              </a:rPr>
              <a:t>Checkpointed, resumable runs</a:t>
            </a:r>
            <a:endParaRPr lang="en-US" sz="1150" dirty="0"/>
          </a:p>
        </p:txBody>
      </p:sp>
      <p:sp>
        <p:nvSpPr>
          <p:cNvPr id="39" name="Text 37"/>
          <p:cNvSpPr/>
          <p:nvPr/>
        </p:nvSpPr>
        <p:spPr>
          <a:xfrm>
            <a:off x="6446520" y="5175504"/>
            <a:ext cx="5166360" cy="493776"/>
          </a:xfrm>
          <a:prstGeom prst="rect">
            <a:avLst/>
          </a:prstGeom>
          <a:noFill/>
          <a:ln/>
        </p:spPr>
        <p:txBody>
          <a:bodyPr wrap="square" rtlCol="0" anchor="ctr">
            <a:normAutofit/>
          </a:bodyPr>
          <a:lstStyle/>
          <a:p>
            <a:pPr indent="0" marL="0">
              <a:lnSpc>
                <a:spcPct val="115000"/>
              </a:lnSpc>
              <a:buNone/>
            </a:pPr>
            <a:r>
              <a:rPr lang="en-US" sz="950" dirty="0">
                <a:solidFill>
                  <a:srgbClr val="9FAE9F"/>
                </a:solidFill>
                <a:latin typeface="Arial" pitchFamily="34" charset="0"/>
                <a:ea typeface="Arial" pitchFamily="34" charset="-122"/>
                <a:cs typeface="Arial" pitchFamily="34" charset="-120"/>
              </a:rPr>
              <a:t>Large jobs fail for boring reasons: rate limits, evictions. Row-level checkpoints and automatic retries mean a failure costs minutes, not a restart from zero, which is what makes overnight-scale runs trustworthy.</a:t>
            </a:r>
            <a:endParaRPr lang="en-US" sz="950" dirty="0"/>
          </a:p>
        </p:txBody>
      </p:sp>
      <p:sp>
        <p:nvSpPr>
          <p:cNvPr id="40" name="Text 38"/>
          <p:cNvSpPr/>
          <p:nvPr/>
        </p:nvSpPr>
        <p:spPr>
          <a:xfrm>
            <a:off x="6446520" y="5797296"/>
            <a:ext cx="5166360" cy="237744"/>
          </a:xfrm>
          <a:prstGeom prst="rect">
            <a:avLst/>
          </a:prstGeom>
          <a:noFill/>
          <a:ln/>
        </p:spPr>
        <p:txBody>
          <a:bodyPr wrap="square" rtlCol="0" anchor="ctr"/>
          <a:lstStyle/>
          <a:p>
            <a:pPr indent="0" marL="0">
              <a:buNone/>
            </a:pPr>
            <a:r>
              <a:rPr lang="en-US" sz="1150" b="1" dirty="0">
                <a:solidFill>
                  <a:srgbClr val="ECE5D2"/>
                </a:solidFill>
                <a:latin typeface="Arial" pitchFamily="34" charset="0"/>
                <a:ea typeface="Arial" pitchFamily="34" charset="-122"/>
                <a:cs typeface="Arial" pitchFamily="34" charset="-120"/>
              </a:rPr>
              <a:t>Keep raw, AI, and human results in one store so validation compounds</a:t>
            </a:r>
            <a:endParaRPr lang="en-US" sz="1150" dirty="0"/>
          </a:p>
        </p:txBody>
      </p:sp>
      <p:sp>
        <p:nvSpPr>
          <p:cNvPr id="41" name="Text 39"/>
          <p:cNvSpPr/>
          <p:nvPr/>
        </p:nvSpPr>
        <p:spPr>
          <a:xfrm>
            <a:off x="6446520" y="6053328"/>
            <a:ext cx="5166360" cy="1225296"/>
          </a:xfrm>
          <a:prstGeom prst="rect">
            <a:avLst/>
          </a:prstGeom>
          <a:noFill/>
          <a:ln/>
        </p:spPr>
        <p:txBody>
          <a:bodyPr wrap="square" rtlCol="0" anchor="ctr">
            <a:normAutofit/>
          </a:bodyPr>
          <a:lstStyle/>
          <a:p>
            <a:pPr indent="0" marL="0">
              <a:lnSpc>
                <a:spcPct val="115000"/>
              </a:lnSpc>
              <a:buNone/>
            </a:pPr>
            <a:r>
              <a:rPr lang="en-US" sz="950" dirty="0">
                <a:solidFill>
                  <a:srgbClr val="9FAE9F"/>
                </a:solidFill>
                <a:latin typeface="Arial" pitchFamily="34" charset="0"/>
                <a:ea typeface="Arial" pitchFamily="34" charset="-122"/>
                <a:cs typeface="Arial" pitchFamily="34" charset="-120"/>
              </a:rPr>
              <a:t>The easy build is three places: the raw extract somewhere, the model output somewhere else, and the corrected file on someone's laptop. That demos fine and quietly throws away the most valuable thing. I kept the immutable AI baseline, the human override, and the validation status in one document per run, resolved human-over-machine on read. The machine's answer is frozen as evidence and the correction is a separate, attributable layer, never an overwrite. The tradeoff is more discipline up front (two layers to reconcile instead of one editable grid), but it is what lets the human work feed back into the engine instead of evaporating.</a:t>
            </a:r>
            <a:endParaRPr lang="en-US" sz="950" dirty="0"/>
          </a:p>
        </p:txBody>
      </p:sp>
      <p:sp>
        <p:nvSpPr>
          <p:cNvPr id="42" name="Text 40"/>
          <p:cNvSpPr/>
          <p:nvPr/>
        </p:nvSpPr>
        <p:spPr>
          <a:xfrm>
            <a:off x="6446520" y="7406640"/>
            <a:ext cx="5166360" cy="237744"/>
          </a:xfrm>
          <a:prstGeom prst="rect">
            <a:avLst/>
          </a:prstGeom>
          <a:noFill/>
          <a:ln/>
        </p:spPr>
        <p:txBody>
          <a:bodyPr wrap="square" rtlCol="0" anchor="ctr"/>
          <a:lstStyle/>
          <a:p>
            <a:pPr indent="0" marL="0">
              <a:buNone/>
            </a:pPr>
            <a:r>
              <a:rPr lang="en-US" sz="1150" b="1" dirty="0">
                <a:solidFill>
                  <a:srgbClr val="ECE5D2"/>
                </a:solidFill>
                <a:latin typeface="Arial" pitchFamily="34" charset="0"/>
                <a:ea typeface="Arial" pitchFamily="34" charset="-122"/>
                <a:cs typeface="Arial" pitchFamily="34" charset="-120"/>
              </a:rPr>
              <a:t>Treat SME corrections as the training and eval signal, not just a sign-off</a:t>
            </a:r>
            <a:endParaRPr lang="en-US" sz="1150" dirty="0"/>
          </a:p>
        </p:txBody>
      </p:sp>
      <p:sp>
        <p:nvSpPr>
          <p:cNvPr id="43" name="Text 41"/>
          <p:cNvSpPr/>
          <p:nvPr/>
        </p:nvSpPr>
        <p:spPr>
          <a:xfrm>
            <a:off x="6446520" y="7662672"/>
            <a:ext cx="5166360" cy="1371600"/>
          </a:xfrm>
          <a:prstGeom prst="rect">
            <a:avLst/>
          </a:prstGeom>
          <a:noFill/>
          <a:ln/>
        </p:spPr>
        <p:txBody>
          <a:bodyPr wrap="square" rtlCol="0" anchor="ctr">
            <a:normAutofit/>
          </a:bodyPr>
          <a:lstStyle/>
          <a:p>
            <a:pPr indent="0" marL="0">
              <a:lnSpc>
                <a:spcPct val="115000"/>
              </a:lnSpc>
              <a:buNone/>
            </a:pPr>
            <a:r>
              <a:rPr lang="en-US" sz="950" dirty="0">
                <a:solidFill>
                  <a:srgbClr val="9FAE9F"/>
                </a:solidFill>
                <a:latin typeface="Arial" pitchFamily="34" charset="0"/>
                <a:ea typeface="Arial" pitchFamily="34" charset="-122"/>
                <a:cs typeface="Arial" pitchFamily="34" charset="-120"/>
              </a:rPr>
              <a:t>The tempting framing is that review is the last mile: a human checks the file and ships it. The more useful framing is that the correction itself is the asset. A machine-said-X, human-changed-it-to-Y pair is the cleanest signal you will get for refining the categorization, and a growing set of validated answers is what you run evals against. So I am designing the layer so validations append to a supplier truth record and a client knowledge base that the pipelines read from over time. I want to be straight that this feedback path is designed and partly built, not fully wired yet, but it is the reason the layer exists at all: it is a refinement loop on the engine, not a review screen bolted on the end.</a:t>
            </a:r>
            <a:endParaRPr lang="en-US" sz="950" dirty="0"/>
          </a:p>
        </p:txBody>
      </p:sp>
      <p:sp>
        <p:nvSpPr>
          <p:cNvPr id="44" name="Text 42"/>
          <p:cNvSpPr/>
          <p:nvPr/>
        </p:nvSpPr>
        <p:spPr>
          <a:xfrm>
            <a:off x="6446520" y="9162288"/>
            <a:ext cx="5166360" cy="237744"/>
          </a:xfrm>
          <a:prstGeom prst="rect">
            <a:avLst/>
          </a:prstGeom>
          <a:noFill/>
          <a:ln/>
        </p:spPr>
        <p:txBody>
          <a:bodyPr wrap="square" rtlCol="0" anchor="ctr"/>
          <a:lstStyle/>
          <a:p>
            <a:pPr indent="0" marL="0">
              <a:buNone/>
            </a:pPr>
            <a:r>
              <a:rPr lang="en-US" sz="1150" b="1" dirty="0">
                <a:solidFill>
                  <a:srgbClr val="ECE5D2"/>
                </a:solidFill>
                <a:latin typeface="Arial" pitchFamily="34" charset="0"/>
                <a:ea typeface="Arial" pitchFamily="34" charset="-122"/>
                <a:cs typeface="Arial" pitchFamily="34" charset="-120"/>
              </a:rPr>
              <a:t>Make it usable by analysts, not just by the people who built the engine</a:t>
            </a:r>
            <a:endParaRPr lang="en-US" sz="1150" dirty="0"/>
          </a:p>
        </p:txBody>
      </p:sp>
      <p:sp>
        <p:nvSpPr>
          <p:cNvPr id="45" name="Text 43"/>
          <p:cNvSpPr/>
          <p:nvPr/>
        </p:nvSpPr>
        <p:spPr>
          <a:xfrm>
            <a:off x="6446520" y="9418320"/>
            <a:ext cx="5166360" cy="932688"/>
          </a:xfrm>
          <a:prstGeom prst="rect">
            <a:avLst/>
          </a:prstGeom>
          <a:noFill/>
          <a:ln/>
        </p:spPr>
        <p:txBody>
          <a:bodyPr wrap="square" rtlCol="0" anchor="ctr">
            <a:normAutofit/>
          </a:bodyPr>
          <a:lstStyle/>
          <a:p>
            <a:pPr indent="0" marL="0">
              <a:lnSpc>
                <a:spcPct val="115000"/>
              </a:lnSpc>
              <a:buNone/>
            </a:pPr>
            <a:r>
              <a:rPr lang="en-US" sz="950" dirty="0">
                <a:solidFill>
                  <a:srgbClr val="9FAE9F"/>
                </a:solidFill>
                <a:latin typeface="Arial" pitchFamily="34" charset="0"/>
                <a:ea typeface="Arial" pitchFamily="34" charset="-122"/>
                <a:cs typeface="Arial" pitchFamily="34" charset="-120"/>
              </a:rPr>
              <a:t>The first pipelines only the builders could run, so the bottleneck moved from cleanup to specialists. The judgment here is to spend effort making the loop-closing layer something a non-technical analyst can drive end to end (review, edit, validate, export) on one store, rather than exposing the raw machinery. That costs flexibility, an analyst gets a guided surface, not a query console, but it is what turns the engine from a specialist tool into something the whole team can actually use on real client data.</a:t>
            </a:r>
            <a:endParaRPr lang="en-US" sz="9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CCD8DD"/>
        </a:solidFill>
      </p:bgPr>
    </p:bg>
    <p:spTree>
      <p:nvGrpSpPr>
        <p:cNvPr id="1" name=""/>
        <p:cNvGrpSpPr/>
        <p:nvPr/>
      </p:nvGrpSpPr>
      <p:grpSpPr>
        <a:xfrm>
          <a:off x="0" y="0"/>
          <a:ext cx="0" cy="0"/>
          <a:chOff x="0" y="0"/>
          <a:chExt cx="0" cy="0"/>
        </a:xfrm>
      </p:grpSpPr>
      <p:sp>
        <p:nvSpPr>
          <p:cNvPr id="2" name="Text 0"/>
          <p:cNvSpPr/>
          <p:nvPr/>
        </p:nvSpPr>
        <p:spPr>
          <a:xfrm>
            <a:off x="548640" y="384048"/>
            <a:ext cx="8686800" cy="274320"/>
          </a:xfrm>
          <a:prstGeom prst="rect">
            <a:avLst/>
          </a:prstGeom>
          <a:noFill/>
          <a:ln/>
        </p:spPr>
        <p:txBody>
          <a:bodyPr wrap="square" rtlCol="0" anchor="ctr"/>
          <a:lstStyle/>
          <a:p>
            <a:pPr indent="0" marL="0">
              <a:buNone/>
            </a:pPr>
            <a:r>
              <a:rPr lang="en-US" sz="1050" spc="300" kern="0" dirty="0">
                <a:solidFill>
                  <a:srgbClr val="41545E"/>
                </a:solidFill>
                <a:latin typeface="Arial" pitchFamily="34" charset="0"/>
                <a:ea typeface="Arial" pitchFamily="34" charset="-122"/>
                <a:cs typeface="Arial" pitchFamily="34" charset="-120"/>
              </a:rPr>
              <a:t>CASE STUDY 07 · COMMODITY SHOULD-COST PLATFORM</a:t>
            </a:r>
            <a:endParaRPr lang="en-US" sz="1050" dirty="0"/>
          </a:p>
        </p:txBody>
      </p:sp>
      <p:sp>
        <p:nvSpPr>
          <p:cNvPr id="3" name="Text 1"/>
          <p:cNvSpPr/>
          <p:nvPr/>
        </p:nvSpPr>
        <p:spPr>
          <a:xfrm>
            <a:off x="10360152" y="365760"/>
            <a:ext cx="1280160" cy="310896"/>
          </a:xfrm>
          <a:prstGeom prst="rect">
            <a:avLst/>
          </a:prstGeom>
          <a:noFill/>
          <a:ln/>
        </p:spPr>
        <p:txBody>
          <a:bodyPr wrap="square" rtlCol="0" anchor="ctr"/>
          <a:lstStyle/>
          <a:p>
            <a:pPr algn="r" indent="0" marL="0">
              <a:buNone/>
            </a:pPr>
            <a:r>
              <a:rPr lang="en-US" sz="1300" dirty="0">
                <a:solidFill>
                  <a:srgbClr val="142730"/>
                </a:solidFill>
                <a:latin typeface="Arial Black" pitchFamily="34" charset="0"/>
                <a:ea typeface="Arial Black" pitchFamily="34" charset="-122"/>
                <a:cs typeface="Arial Black" pitchFamily="34" charset="-120"/>
              </a:rPr>
              <a:t>15</a:t>
            </a:r>
            <a:pPr algn="r" indent="0" marL="0">
              <a:buNone/>
            </a:pPr>
            <a:r>
              <a:rPr lang="en-US" sz="1300" dirty="0">
                <a:solidFill>
                  <a:srgbClr val="41545E"/>
                </a:solidFill>
                <a:latin typeface="Arial Black" pitchFamily="34" charset="0"/>
                <a:ea typeface="Arial Black" pitchFamily="34" charset="-122"/>
                <a:cs typeface="Arial Black" pitchFamily="34" charset="-120"/>
              </a:rPr>
              <a:t> / 31</a:t>
            </a:r>
            <a:endParaRPr lang="en-US" sz="1300" dirty="0"/>
          </a:p>
        </p:txBody>
      </p:sp>
      <p:sp>
        <p:nvSpPr>
          <p:cNvPr id="4" name="Shape 2"/>
          <p:cNvSpPr/>
          <p:nvPr/>
        </p:nvSpPr>
        <p:spPr>
          <a:xfrm>
            <a:off x="548640" y="749808"/>
            <a:ext cx="11091672" cy="10973"/>
          </a:xfrm>
          <a:prstGeom prst="rect">
            <a:avLst/>
          </a:prstGeom>
          <a:solidFill>
            <a:srgbClr val="A8B8BF"/>
          </a:solidFill>
          <a:ln/>
        </p:spPr>
      </p:sp>
      <p:sp>
        <p:nvSpPr>
          <p:cNvPr id="5" name="Shape 3"/>
          <p:cNvSpPr/>
          <p:nvPr/>
        </p:nvSpPr>
        <p:spPr>
          <a:xfrm>
            <a:off x="548640" y="6144768"/>
            <a:ext cx="11091672" cy="10973"/>
          </a:xfrm>
          <a:prstGeom prst="rect">
            <a:avLst/>
          </a:prstGeom>
          <a:solidFill>
            <a:srgbClr val="A8B8BF"/>
          </a:solidFill>
          <a:ln/>
        </p:spPr>
      </p:sp>
      <p:sp>
        <p:nvSpPr>
          <p:cNvPr id="6" name="Text 4"/>
          <p:cNvSpPr/>
          <p:nvPr/>
        </p:nvSpPr>
        <p:spPr>
          <a:xfrm>
            <a:off x="548640" y="6254496"/>
            <a:ext cx="7863840" cy="274320"/>
          </a:xfrm>
          <a:prstGeom prst="rect">
            <a:avLst/>
          </a:prstGeom>
          <a:noFill/>
          <a:ln/>
        </p:spPr>
        <p:txBody>
          <a:bodyPr wrap="square" rtlCol="0" anchor="ctr"/>
          <a:lstStyle/>
          <a:p>
            <a:pPr indent="0" marL="0">
              <a:buNone/>
            </a:pPr>
            <a:r>
              <a:rPr lang="en-US" sz="950" spc="250" kern="0" dirty="0">
                <a:solidFill>
                  <a:srgbClr val="41545E"/>
                </a:solidFill>
                <a:latin typeface="Arial" pitchFamily="34" charset="0"/>
                <a:ea typeface="Arial" pitchFamily="34" charset="-122"/>
                <a:cs typeface="Arial" pitchFamily="34" charset="-120"/>
              </a:rPr>
              <a:t>EVERY PRICE TRACED TO MARKET DATA · MILLIONS IN UNJUSTIFIED HIKES CAUGHT · BUILT AND OWNED END TO END</a:t>
            </a:r>
            <a:endParaRPr lang="en-US" sz="950" dirty="0"/>
          </a:p>
        </p:txBody>
      </p:sp>
      <p:sp>
        <p:nvSpPr>
          <p:cNvPr id="7" name="Text 5"/>
          <p:cNvSpPr/>
          <p:nvPr/>
        </p:nvSpPr>
        <p:spPr>
          <a:xfrm>
            <a:off x="7799832" y="6254496"/>
            <a:ext cx="3840480" cy="274320"/>
          </a:xfrm>
          <a:prstGeom prst="rect">
            <a:avLst/>
          </a:prstGeom>
          <a:noFill/>
          <a:ln/>
        </p:spPr>
        <p:txBody>
          <a:bodyPr wrap="square" rtlCol="0" anchor="ctr"/>
          <a:lstStyle/>
          <a:p>
            <a:pPr algn="r" indent="0" marL="0">
              <a:buNone/>
            </a:pPr>
            <a:r>
              <a:rPr lang="en-US" sz="950" spc="250" kern="0" dirty="0">
                <a:solidFill>
                  <a:srgbClr val="41545E"/>
                </a:solidFill>
                <a:latin typeface="Arial" pitchFamily="34" charset="0"/>
                <a:ea typeface="Arial" pitchFamily="34" charset="-122"/>
                <a:cs typeface="Arial" pitchFamily="34" charset="-120"/>
              </a:rPr>
              <a:t>BUILT IN KEARNEY</a:t>
            </a:r>
            <a:endParaRPr lang="en-US" sz="950" dirty="0"/>
          </a:p>
        </p:txBody>
      </p:sp>
      <p:sp>
        <p:nvSpPr>
          <p:cNvPr id="8" name="Text 6"/>
          <p:cNvSpPr/>
          <p:nvPr/>
        </p:nvSpPr>
        <p:spPr>
          <a:xfrm>
            <a:off x="548640" y="914400"/>
            <a:ext cx="7223760" cy="1325880"/>
          </a:xfrm>
          <a:prstGeom prst="rect">
            <a:avLst/>
          </a:prstGeom>
          <a:noFill/>
          <a:ln/>
        </p:spPr>
        <p:txBody>
          <a:bodyPr wrap="square" rtlCol="0" anchor="ctr"/>
          <a:lstStyle/>
          <a:p>
            <a:pPr indent="0" marL="0">
              <a:buNone/>
            </a:pPr>
            <a:r>
              <a:rPr lang="en-US" sz="3000" dirty="0">
                <a:solidFill>
                  <a:srgbClr val="142730"/>
                </a:solidFill>
                <a:latin typeface="Arial Black" pitchFamily="34" charset="0"/>
                <a:ea typeface="Arial Black" pitchFamily="34" charset="-122"/>
                <a:cs typeface="Arial Black" pitchFamily="34" charset="-120"/>
              </a:rPr>
              <a:t>Prove</a:t>
            </a:r>
            <a:endParaRPr lang="en-US" sz="3000" dirty="0"/>
          </a:p>
          <a:p>
            <a:pPr indent="0" marL="0">
              <a:buNone/>
            </a:pPr>
            <a:r>
              <a:rPr lang="en-US" sz="3000" dirty="0">
                <a:solidFill>
                  <a:srgbClr val="142730"/>
                </a:solidFill>
                <a:latin typeface="Arial Black" pitchFamily="34" charset="0"/>
                <a:ea typeface="Arial Black" pitchFamily="34" charset="-122"/>
                <a:cs typeface="Arial Black" pitchFamily="34" charset="-120"/>
              </a:rPr>
              <a:t>the price.</a:t>
            </a:r>
            <a:endParaRPr lang="en-US" sz="3000" dirty="0"/>
          </a:p>
        </p:txBody>
      </p:sp>
      <p:sp>
        <p:nvSpPr>
          <p:cNvPr id="9" name="Text 7"/>
          <p:cNvSpPr/>
          <p:nvPr/>
        </p:nvSpPr>
        <p:spPr>
          <a:xfrm>
            <a:off x="548640" y="2331720"/>
            <a:ext cx="6949440" cy="914400"/>
          </a:xfrm>
          <a:prstGeom prst="rect">
            <a:avLst/>
          </a:prstGeom>
          <a:noFill/>
          <a:ln/>
        </p:spPr>
        <p:txBody>
          <a:bodyPr wrap="square" rtlCol="0" anchor="ctr">
            <a:normAutofit/>
          </a:bodyPr>
          <a:lstStyle/>
          <a:p>
            <a:pPr indent="0" marL="0">
              <a:lnSpc>
                <a:spcPct val="120000"/>
              </a:lnSpc>
              <a:buNone/>
            </a:pPr>
            <a:r>
              <a:rPr lang="en-US" sz="1200" dirty="0">
                <a:solidFill>
                  <a:srgbClr val="41545E"/>
                </a:solidFill>
                <a:latin typeface="Arial" pitchFamily="34" charset="0"/>
                <a:ea typeface="Arial" pitchFamily="34" charset="-122"/>
                <a:cs typeface="Arial" pitchFamily="34" charset="-120"/>
              </a:rPr>
              <a:t>A supplier says 'prices up 8%, blame steel and fuel' and most companies just pay, with no way to check. This breaks a product down into what it's actually made of and tests each piece against real market prices, so you can see exactly how much of a hike is justified and how much is padding. Built and owned end to end.</a:t>
            </a:r>
            <a:endParaRPr lang="en-US" sz="1200" dirty="0"/>
          </a:p>
        </p:txBody>
      </p:sp>
      <p:sp>
        <p:nvSpPr>
          <p:cNvPr id="10" name="Text 8"/>
          <p:cNvSpPr/>
          <p:nvPr/>
        </p:nvSpPr>
        <p:spPr>
          <a:xfrm>
            <a:off x="548640" y="3310128"/>
            <a:ext cx="3657600" cy="237744"/>
          </a:xfrm>
          <a:prstGeom prst="rect">
            <a:avLst/>
          </a:prstGeom>
          <a:noFill/>
          <a:ln/>
        </p:spPr>
        <p:txBody>
          <a:bodyPr wrap="square" rtlCol="0" anchor="ctr"/>
          <a:lstStyle/>
          <a:p>
            <a:pPr indent="0" marL="0">
              <a:buNone/>
            </a:pPr>
            <a:r>
              <a:rPr lang="en-US" sz="950" spc="300" kern="0" dirty="0">
                <a:solidFill>
                  <a:srgbClr val="41545E"/>
                </a:solidFill>
                <a:latin typeface="Arial" pitchFamily="34" charset="0"/>
                <a:ea typeface="Arial" pitchFamily="34" charset="-122"/>
                <a:cs typeface="Arial" pitchFamily="34" charset="-120"/>
              </a:rPr>
              <a:t>THE PROBLEM</a:t>
            </a:r>
            <a:endParaRPr lang="en-US" sz="950" dirty="0"/>
          </a:p>
        </p:txBody>
      </p:sp>
      <p:sp>
        <p:nvSpPr>
          <p:cNvPr id="11" name="Text 9"/>
          <p:cNvSpPr/>
          <p:nvPr/>
        </p:nvSpPr>
        <p:spPr>
          <a:xfrm>
            <a:off x="548640" y="3584448"/>
            <a:ext cx="6949440" cy="1417320"/>
          </a:xfrm>
          <a:prstGeom prst="rect">
            <a:avLst/>
          </a:prstGeom>
          <a:noFill/>
          <a:ln/>
        </p:spPr>
        <p:txBody>
          <a:bodyPr wrap="square" rtlCol="0" anchor="ctr">
            <a:normAutofit/>
          </a:bodyPr>
          <a:lstStyle/>
          <a:p>
            <a:pPr indent="0" marL="0">
              <a:lnSpc>
                <a:spcPct val="118000"/>
              </a:lnSpc>
              <a:buNone/>
            </a:pPr>
            <a:r>
              <a:rPr lang="en-US" sz="1000" dirty="0">
                <a:solidFill>
                  <a:srgbClr val="142730"/>
                </a:solidFill>
                <a:latin typeface="Arial" pitchFamily="34" charset="0"/>
                <a:ea typeface="Arial" pitchFamily="34" charset="-122"/>
                <a:cs typeface="Arial" pitchFamily="34" charset="-120"/>
              </a:rPr>
              <a:t>A supplier writes: 'prices up 8%, blame steel and freight.' Procurement teams had no defensible way to answer. Did steel actually move that much, on that lag, for that share of the product's cost? The analysis existed only as one-off spreadsheet models that died with the project that built them.</a:t>
            </a:r>
            <a:endParaRPr lang="en-US" sz="1000" dirty="0"/>
          </a:p>
          <a:p>
            <a:pPr indent="0" marL="0">
              <a:lnSpc>
                <a:spcPct val="118000"/>
              </a:lnSpc>
              <a:buNone/>
            </a:pPr>
            <a:r>
              <a:rPr lang="en-US" sz="1000" dirty="0">
                <a:solidFill>
                  <a:srgbClr val="142730"/>
                </a:solidFill>
                <a:latin typeface="Arial" pitchFamily="34" charset="0"/>
                <a:ea typeface="Arial" pitchFamily="34" charset="-122"/>
                <a:cs typeface="Arial" pitchFamily="34" charset="-120"/>
              </a:rPr>
              <a:t>Worse, nobody could see commodity exposure across a whole spend base (which categories ride on diesel, which on copper), so every market shock became a fire drill instead of a forecast.</a:t>
            </a:r>
            <a:endParaRPr lang="en-US" sz="1000" dirty="0"/>
          </a:p>
        </p:txBody>
      </p:sp>
      <p:sp>
        <p:nvSpPr>
          <p:cNvPr id="12" name="Text 10"/>
          <p:cNvSpPr/>
          <p:nvPr/>
        </p:nvSpPr>
        <p:spPr>
          <a:xfrm>
            <a:off x="548640" y="5102352"/>
            <a:ext cx="3657600" cy="237744"/>
          </a:xfrm>
          <a:prstGeom prst="rect">
            <a:avLst/>
          </a:prstGeom>
          <a:noFill/>
          <a:ln/>
        </p:spPr>
        <p:txBody>
          <a:bodyPr wrap="square" rtlCol="0" anchor="ctr"/>
          <a:lstStyle/>
          <a:p>
            <a:pPr indent="0" marL="0">
              <a:buNone/>
            </a:pPr>
            <a:r>
              <a:rPr lang="en-US" sz="950" spc="300" kern="0" dirty="0">
                <a:solidFill>
                  <a:srgbClr val="41545E"/>
                </a:solidFill>
                <a:latin typeface="Arial" pitchFamily="34" charset="0"/>
                <a:ea typeface="Arial" pitchFamily="34" charset="-122"/>
                <a:cs typeface="Arial" pitchFamily="34" charset="-120"/>
              </a:rPr>
              <a:t>WHAT I BUILT</a:t>
            </a:r>
            <a:endParaRPr lang="en-US" sz="950" dirty="0"/>
          </a:p>
        </p:txBody>
      </p:sp>
      <p:sp>
        <p:nvSpPr>
          <p:cNvPr id="13" name="Text 11"/>
          <p:cNvSpPr/>
          <p:nvPr/>
        </p:nvSpPr>
        <p:spPr>
          <a:xfrm>
            <a:off x="548640" y="5376672"/>
            <a:ext cx="6949440" cy="685800"/>
          </a:xfrm>
          <a:prstGeom prst="rect">
            <a:avLst/>
          </a:prstGeom>
          <a:noFill/>
          <a:ln/>
        </p:spPr>
        <p:txBody>
          <a:bodyPr wrap="square" rtlCol="0" anchor="ctr">
            <a:normAutofit/>
          </a:bodyPr>
          <a:lstStyle/>
          <a:p>
            <a:pPr indent="0" marL="0">
              <a:lnSpc>
                <a:spcPct val="118000"/>
              </a:lnSpc>
              <a:buNone/>
            </a:pPr>
            <a:r>
              <a:rPr lang="en-US" sz="1000" dirty="0">
                <a:solidFill>
                  <a:srgbClr val="142730"/>
                </a:solidFill>
                <a:latin typeface="Arial" pitchFamily="34" charset="0"/>
                <a:ea typeface="Arial" pitchFamily="34" charset="-122"/>
                <a:cs typeface="Arial" pitchFamily="34" charset="-120"/>
              </a:rPr>
              <a:t>A tool that tells whether a supplier's price increase is fair, or whether you're being overcharged. A supplier emails: 'we're raising prices 8%, blame steel and fuel.' Is that real, or are they padding their margin? Most companies had no way to check, so they just paid. This breaks a product down into what it's actually made of (so much steel, so much labor, so much fuel) and checks each piece against real market prices, month by month and supplier by supplier, so you can see exactly how much of a price increase is genuinely justified and how much is the supplier helping themselves. The gap becomes a negotiation pack you can defend line by line, and stops increases that were never justified in the first place. I built and owned how it came together, end to end.</a:t>
            </a:r>
            <a:endParaRPr lang="en-US" sz="1000" dirty="0"/>
          </a:p>
        </p:txBody>
      </p:sp>
      <p:sp>
        <p:nvSpPr>
          <p:cNvPr id="14" name="Shape 12"/>
          <p:cNvSpPr/>
          <p:nvPr/>
        </p:nvSpPr>
        <p:spPr>
          <a:xfrm>
            <a:off x="8092440" y="1097280"/>
            <a:ext cx="3520440" cy="1143000"/>
          </a:xfrm>
          <a:prstGeom prst="roundRect">
            <a:avLst>
              <a:gd name="adj" fmla="val 7200"/>
            </a:avLst>
          </a:prstGeom>
          <a:ln w="15875">
            <a:solidFill>
              <a:srgbClr val="142730"/>
            </a:solidFill>
            <a:prstDash val="solid"/>
          </a:ln>
        </p:spPr>
      </p:sp>
      <p:sp>
        <p:nvSpPr>
          <p:cNvPr id="15" name="Text 13"/>
          <p:cNvSpPr/>
          <p:nvPr/>
        </p:nvSpPr>
        <p:spPr>
          <a:xfrm>
            <a:off x="8321040" y="1225296"/>
            <a:ext cx="3108960" cy="530352"/>
          </a:xfrm>
          <a:prstGeom prst="rect">
            <a:avLst/>
          </a:prstGeom>
          <a:noFill/>
          <a:ln/>
        </p:spPr>
        <p:txBody>
          <a:bodyPr wrap="square" rtlCol="0" anchor="ctr"/>
          <a:lstStyle/>
          <a:p>
            <a:pPr indent="0" marL="0">
              <a:buNone/>
            </a:pPr>
            <a:r>
              <a:rPr lang="en-US" sz="2300" dirty="0">
                <a:solidFill>
                  <a:srgbClr val="142730"/>
                </a:solidFill>
                <a:latin typeface="Arial Black" pitchFamily="34" charset="0"/>
                <a:ea typeface="Arial Black" pitchFamily="34" charset="-122"/>
                <a:cs typeface="Arial Black" pitchFamily="34" charset="-120"/>
              </a:rPr>
              <a:t>traceable</a:t>
            </a:r>
            <a:endParaRPr lang="en-US" sz="2300" dirty="0"/>
          </a:p>
        </p:txBody>
      </p:sp>
      <p:sp>
        <p:nvSpPr>
          <p:cNvPr id="16" name="Text 14"/>
          <p:cNvSpPr/>
          <p:nvPr/>
        </p:nvSpPr>
        <p:spPr>
          <a:xfrm>
            <a:off x="8321040" y="1773936"/>
            <a:ext cx="3108960" cy="384048"/>
          </a:xfrm>
          <a:prstGeom prst="rect">
            <a:avLst/>
          </a:prstGeom>
          <a:noFill/>
          <a:ln/>
        </p:spPr>
        <p:txBody>
          <a:bodyPr wrap="square" rtlCol="0" anchor="ctr"/>
          <a:lstStyle/>
          <a:p>
            <a:pPr indent="0" marL="0">
              <a:buNone/>
            </a:pPr>
            <a:r>
              <a:rPr lang="en-US" sz="1050" dirty="0">
                <a:solidFill>
                  <a:srgbClr val="41545E"/>
                </a:solidFill>
                <a:latin typeface="Arial" pitchFamily="34" charset="0"/>
                <a:ea typeface="Arial" pitchFamily="34" charset="-122"/>
                <a:cs typeface="Arial" pitchFamily="34" charset="-120"/>
              </a:rPr>
              <a:t>every price checked against real market data, down to the source</a:t>
            </a:r>
            <a:endParaRPr lang="en-US" sz="1050" dirty="0"/>
          </a:p>
        </p:txBody>
      </p:sp>
      <p:sp>
        <p:nvSpPr>
          <p:cNvPr id="17" name="Shape 15"/>
          <p:cNvSpPr/>
          <p:nvPr/>
        </p:nvSpPr>
        <p:spPr>
          <a:xfrm>
            <a:off x="8092440" y="2514600"/>
            <a:ext cx="3520440" cy="1143000"/>
          </a:xfrm>
          <a:prstGeom prst="roundRect">
            <a:avLst>
              <a:gd name="adj" fmla="val 7200"/>
            </a:avLst>
          </a:prstGeom>
          <a:ln w="15875">
            <a:solidFill>
              <a:srgbClr val="142730"/>
            </a:solidFill>
            <a:prstDash val="solid"/>
          </a:ln>
        </p:spPr>
      </p:sp>
      <p:sp>
        <p:nvSpPr>
          <p:cNvPr id="18" name="Text 16"/>
          <p:cNvSpPr/>
          <p:nvPr/>
        </p:nvSpPr>
        <p:spPr>
          <a:xfrm>
            <a:off x="8321040" y="2642616"/>
            <a:ext cx="3108960" cy="530352"/>
          </a:xfrm>
          <a:prstGeom prst="rect">
            <a:avLst/>
          </a:prstGeom>
          <a:noFill/>
          <a:ln/>
        </p:spPr>
        <p:txBody>
          <a:bodyPr wrap="square" rtlCol="0" anchor="ctr"/>
          <a:lstStyle/>
          <a:p>
            <a:pPr indent="0" marL="0">
              <a:buNone/>
            </a:pPr>
            <a:r>
              <a:rPr lang="en-US" sz="2300" dirty="0">
                <a:solidFill>
                  <a:srgbClr val="142730"/>
                </a:solidFill>
                <a:latin typeface="Arial Black" pitchFamily="34" charset="0"/>
                <a:ea typeface="Arial Black" pitchFamily="34" charset="-122"/>
                <a:cs typeface="Arial Black" pitchFamily="34" charset="-120"/>
              </a:rPr>
              <a:t>millions</a:t>
            </a:r>
            <a:endParaRPr lang="en-US" sz="2300" dirty="0"/>
          </a:p>
        </p:txBody>
      </p:sp>
      <p:sp>
        <p:nvSpPr>
          <p:cNvPr id="19" name="Text 17"/>
          <p:cNvSpPr/>
          <p:nvPr/>
        </p:nvSpPr>
        <p:spPr>
          <a:xfrm>
            <a:off x="8321040" y="3191256"/>
            <a:ext cx="3108960" cy="384048"/>
          </a:xfrm>
          <a:prstGeom prst="rect">
            <a:avLst/>
          </a:prstGeom>
          <a:noFill/>
          <a:ln/>
        </p:spPr>
        <p:txBody>
          <a:bodyPr wrap="square" rtlCol="0" anchor="ctr"/>
          <a:lstStyle/>
          <a:p>
            <a:pPr indent="0" marL="0">
              <a:buNone/>
            </a:pPr>
            <a:r>
              <a:rPr lang="en-US" sz="1050" dirty="0">
                <a:solidFill>
                  <a:srgbClr val="41545E"/>
                </a:solidFill>
                <a:latin typeface="Arial" pitchFamily="34" charset="0"/>
                <a:ea typeface="Arial" pitchFamily="34" charset="-122"/>
                <a:cs typeface="Arial" pitchFamily="34" charset="-120"/>
              </a:rPr>
              <a:t>in unjustified increases caught on a single client</a:t>
            </a:r>
            <a:endParaRPr lang="en-US" sz="1050" dirty="0"/>
          </a:p>
        </p:txBody>
      </p:sp>
      <p:sp>
        <p:nvSpPr>
          <p:cNvPr id="20" name="Shape 18"/>
          <p:cNvSpPr/>
          <p:nvPr/>
        </p:nvSpPr>
        <p:spPr>
          <a:xfrm>
            <a:off x="8092440" y="3931920"/>
            <a:ext cx="3520440" cy="1143000"/>
          </a:xfrm>
          <a:prstGeom prst="roundRect">
            <a:avLst>
              <a:gd name="adj" fmla="val 7200"/>
            </a:avLst>
          </a:prstGeom>
          <a:ln w="15875">
            <a:solidFill>
              <a:srgbClr val="142730"/>
            </a:solidFill>
            <a:prstDash val="solid"/>
          </a:ln>
        </p:spPr>
      </p:sp>
      <p:sp>
        <p:nvSpPr>
          <p:cNvPr id="21" name="Text 19"/>
          <p:cNvSpPr/>
          <p:nvPr/>
        </p:nvSpPr>
        <p:spPr>
          <a:xfrm>
            <a:off x="8321040" y="4059936"/>
            <a:ext cx="3108960" cy="530352"/>
          </a:xfrm>
          <a:prstGeom prst="rect">
            <a:avLst/>
          </a:prstGeom>
          <a:noFill/>
          <a:ln/>
        </p:spPr>
        <p:txBody>
          <a:bodyPr wrap="square" rtlCol="0" anchor="ctr"/>
          <a:lstStyle/>
          <a:p>
            <a:pPr indent="0" marL="0">
              <a:buNone/>
            </a:pPr>
            <a:r>
              <a:rPr lang="en-US" sz="2300" dirty="0">
                <a:solidFill>
                  <a:srgbClr val="142730"/>
                </a:solidFill>
                <a:latin typeface="Arial Black" pitchFamily="34" charset="0"/>
                <a:ea typeface="Arial Black" pitchFamily="34" charset="-122"/>
                <a:cs typeface="Arial Black" pitchFamily="34" charset="-120"/>
              </a:rPr>
              <a:t>owned</a:t>
            </a:r>
            <a:endParaRPr lang="en-US" sz="2300" dirty="0"/>
          </a:p>
        </p:txBody>
      </p:sp>
      <p:sp>
        <p:nvSpPr>
          <p:cNvPr id="22" name="Text 20"/>
          <p:cNvSpPr/>
          <p:nvPr/>
        </p:nvSpPr>
        <p:spPr>
          <a:xfrm>
            <a:off x="8321040" y="4608576"/>
            <a:ext cx="3108960" cy="384048"/>
          </a:xfrm>
          <a:prstGeom prst="rect">
            <a:avLst/>
          </a:prstGeom>
          <a:noFill/>
          <a:ln/>
        </p:spPr>
        <p:txBody>
          <a:bodyPr wrap="square" rtlCol="0" anchor="ctr"/>
          <a:lstStyle/>
          <a:p>
            <a:pPr indent="0" marL="0">
              <a:buNone/>
            </a:pPr>
            <a:r>
              <a:rPr lang="en-US" sz="1050" dirty="0">
                <a:solidFill>
                  <a:srgbClr val="41545E"/>
                </a:solidFill>
                <a:latin typeface="Arial" pitchFamily="34" charset="0"/>
                <a:ea typeface="Arial" pitchFamily="34" charset="-122"/>
                <a:cs typeface="Arial" pitchFamily="34" charset="-120"/>
              </a:rPr>
              <a:t>built and owned, end to end</a:t>
            </a:r>
            <a:endParaRPr lang="en-US" sz="10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CCD8DD"/>
        </a:solidFill>
      </p:bgPr>
    </p:bg>
    <p:spTree>
      <p:nvGrpSpPr>
        <p:cNvPr id="1" name=""/>
        <p:cNvGrpSpPr/>
        <p:nvPr/>
      </p:nvGrpSpPr>
      <p:grpSpPr>
        <a:xfrm>
          <a:off x="0" y="0"/>
          <a:ext cx="0" cy="0"/>
          <a:chOff x="0" y="0"/>
          <a:chExt cx="0" cy="0"/>
        </a:xfrm>
      </p:grpSpPr>
      <p:sp>
        <p:nvSpPr>
          <p:cNvPr id="2" name="Text 0"/>
          <p:cNvSpPr/>
          <p:nvPr/>
        </p:nvSpPr>
        <p:spPr>
          <a:xfrm>
            <a:off x="548640" y="384048"/>
            <a:ext cx="8686800" cy="274320"/>
          </a:xfrm>
          <a:prstGeom prst="rect">
            <a:avLst/>
          </a:prstGeom>
          <a:noFill/>
          <a:ln/>
        </p:spPr>
        <p:txBody>
          <a:bodyPr wrap="square" rtlCol="0" anchor="ctr"/>
          <a:lstStyle/>
          <a:p>
            <a:pPr indent="0" marL="0">
              <a:buNone/>
            </a:pPr>
            <a:r>
              <a:rPr lang="en-US" sz="1050" spc="300" kern="0" dirty="0">
                <a:solidFill>
                  <a:srgbClr val="41545E"/>
                </a:solidFill>
                <a:latin typeface="Arial" pitchFamily="34" charset="0"/>
                <a:ea typeface="Arial" pitchFamily="34" charset="-122"/>
                <a:cs typeface="Arial" pitchFamily="34" charset="-120"/>
              </a:rPr>
              <a:t>CASE STUDY 07 · COMMODITY SHOULD-COST PLATFORM · IN DETAIL</a:t>
            </a:r>
            <a:endParaRPr lang="en-US" sz="1050" dirty="0"/>
          </a:p>
        </p:txBody>
      </p:sp>
      <p:sp>
        <p:nvSpPr>
          <p:cNvPr id="3" name="Text 1"/>
          <p:cNvSpPr/>
          <p:nvPr/>
        </p:nvSpPr>
        <p:spPr>
          <a:xfrm>
            <a:off x="10360152" y="365760"/>
            <a:ext cx="1280160" cy="310896"/>
          </a:xfrm>
          <a:prstGeom prst="rect">
            <a:avLst/>
          </a:prstGeom>
          <a:noFill/>
          <a:ln/>
        </p:spPr>
        <p:txBody>
          <a:bodyPr wrap="square" rtlCol="0" anchor="ctr"/>
          <a:lstStyle/>
          <a:p>
            <a:pPr algn="r" indent="0" marL="0">
              <a:buNone/>
            </a:pPr>
            <a:r>
              <a:rPr lang="en-US" sz="1300" dirty="0">
                <a:solidFill>
                  <a:srgbClr val="142730"/>
                </a:solidFill>
                <a:latin typeface="Arial Black" pitchFamily="34" charset="0"/>
                <a:ea typeface="Arial Black" pitchFamily="34" charset="-122"/>
                <a:cs typeface="Arial Black" pitchFamily="34" charset="-120"/>
              </a:rPr>
              <a:t>16</a:t>
            </a:r>
            <a:pPr algn="r" indent="0" marL="0">
              <a:buNone/>
            </a:pPr>
            <a:r>
              <a:rPr lang="en-US" sz="1300" dirty="0">
                <a:solidFill>
                  <a:srgbClr val="41545E"/>
                </a:solidFill>
                <a:latin typeface="Arial Black" pitchFamily="34" charset="0"/>
                <a:ea typeface="Arial Black" pitchFamily="34" charset="-122"/>
                <a:cs typeface="Arial Black" pitchFamily="34" charset="-120"/>
              </a:rPr>
              <a:t> / 31</a:t>
            </a:r>
            <a:endParaRPr lang="en-US" sz="1300" dirty="0"/>
          </a:p>
        </p:txBody>
      </p:sp>
      <p:sp>
        <p:nvSpPr>
          <p:cNvPr id="4" name="Shape 2"/>
          <p:cNvSpPr/>
          <p:nvPr/>
        </p:nvSpPr>
        <p:spPr>
          <a:xfrm>
            <a:off x="548640" y="749808"/>
            <a:ext cx="11091672" cy="10973"/>
          </a:xfrm>
          <a:prstGeom prst="rect">
            <a:avLst/>
          </a:prstGeom>
          <a:solidFill>
            <a:srgbClr val="A8B8BF"/>
          </a:solidFill>
          <a:ln/>
        </p:spPr>
      </p:sp>
      <p:sp>
        <p:nvSpPr>
          <p:cNvPr id="5" name="Shape 3"/>
          <p:cNvSpPr/>
          <p:nvPr/>
        </p:nvSpPr>
        <p:spPr>
          <a:xfrm>
            <a:off x="548640" y="6144768"/>
            <a:ext cx="11091672" cy="10973"/>
          </a:xfrm>
          <a:prstGeom prst="rect">
            <a:avLst/>
          </a:prstGeom>
          <a:solidFill>
            <a:srgbClr val="A8B8BF"/>
          </a:solidFill>
          <a:ln/>
        </p:spPr>
      </p:sp>
      <p:sp>
        <p:nvSpPr>
          <p:cNvPr id="6" name="Text 4"/>
          <p:cNvSpPr/>
          <p:nvPr/>
        </p:nvSpPr>
        <p:spPr>
          <a:xfrm>
            <a:off x="548640" y="6254496"/>
            <a:ext cx="7863840" cy="274320"/>
          </a:xfrm>
          <a:prstGeom prst="rect">
            <a:avLst/>
          </a:prstGeom>
          <a:noFill/>
          <a:ln/>
        </p:spPr>
        <p:txBody>
          <a:bodyPr wrap="square" rtlCol="0" anchor="ctr"/>
          <a:lstStyle/>
          <a:p>
            <a:pPr indent="0" marL="0">
              <a:buNone/>
            </a:pPr>
            <a:r>
              <a:rPr lang="en-US" sz="950" spc="250" kern="0" dirty="0">
                <a:solidFill>
                  <a:srgbClr val="41545E"/>
                </a:solidFill>
                <a:latin typeface="Arial" pitchFamily="34" charset="0"/>
                <a:ea typeface="Arial" pitchFamily="34" charset="-122"/>
                <a:cs typeface="Arial" pitchFamily="34" charset="-120"/>
              </a:rPr>
              <a:t>EVERY PRICE TRACED TO MARKET DATA · MILLIONS IN UNJUSTIFIED HIKES CAUGHT · BUILT AND OWNED END TO END</a:t>
            </a:r>
            <a:endParaRPr lang="en-US" sz="950" dirty="0"/>
          </a:p>
        </p:txBody>
      </p:sp>
      <p:sp>
        <p:nvSpPr>
          <p:cNvPr id="7" name="Text 5"/>
          <p:cNvSpPr/>
          <p:nvPr/>
        </p:nvSpPr>
        <p:spPr>
          <a:xfrm>
            <a:off x="7799832" y="6254496"/>
            <a:ext cx="3840480" cy="274320"/>
          </a:xfrm>
          <a:prstGeom prst="rect">
            <a:avLst/>
          </a:prstGeom>
          <a:noFill/>
          <a:ln/>
        </p:spPr>
        <p:txBody>
          <a:bodyPr wrap="square" rtlCol="0" anchor="ctr"/>
          <a:lstStyle/>
          <a:p>
            <a:pPr algn="r" indent="0" marL="0">
              <a:buNone/>
            </a:pPr>
            <a:r>
              <a:rPr lang="en-US" sz="950" spc="250" kern="0" dirty="0">
                <a:solidFill>
                  <a:srgbClr val="41545E"/>
                </a:solidFill>
                <a:latin typeface="Arial" pitchFamily="34" charset="0"/>
                <a:ea typeface="Arial" pitchFamily="34" charset="-122"/>
                <a:cs typeface="Arial" pitchFamily="34" charset="-120"/>
              </a:rPr>
              <a:t>BUILT IN KEARNEY</a:t>
            </a:r>
            <a:endParaRPr lang="en-US" sz="950" dirty="0"/>
          </a:p>
        </p:txBody>
      </p:sp>
      <p:sp>
        <p:nvSpPr>
          <p:cNvPr id="8" name="Text 6"/>
          <p:cNvSpPr/>
          <p:nvPr/>
        </p:nvSpPr>
        <p:spPr>
          <a:xfrm>
            <a:off x="548640" y="932688"/>
            <a:ext cx="3657600" cy="237744"/>
          </a:xfrm>
          <a:prstGeom prst="rect">
            <a:avLst/>
          </a:prstGeom>
          <a:noFill/>
          <a:ln/>
        </p:spPr>
        <p:txBody>
          <a:bodyPr wrap="square" rtlCol="0" anchor="ctr"/>
          <a:lstStyle/>
          <a:p>
            <a:pPr indent="0" marL="0">
              <a:buNone/>
            </a:pPr>
            <a:r>
              <a:rPr lang="en-US" sz="950" spc="300" kern="0" dirty="0">
                <a:solidFill>
                  <a:srgbClr val="41545E"/>
                </a:solidFill>
                <a:latin typeface="Arial" pitchFamily="34" charset="0"/>
                <a:ea typeface="Arial" pitchFamily="34" charset="-122"/>
                <a:cs typeface="Arial" pitchFamily="34" charset="-120"/>
              </a:rPr>
              <a:t>HOW IT WORKS</a:t>
            </a:r>
            <a:endParaRPr lang="en-US" sz="950" dirty="0"/>
          </a:p>
        </p:txBody>
      </p:sp>
      <p:sp>
        <p:nvSpPr>
          <p:cNvPr id="9" name="Text 7"/>
          <p:cNvSpPr/>
          <p:nvPr/>
        </p:nvSpPr>
        <p:spPr>
          <a:xfrm>
            <a:off x="548640" y="1261872"/>
            <a:ext cx="5486400" cy="237744"/>
          </a:xfrm>
          <a:prstGeom prst="rect">
            <a:avLst/>
          </a:prstGeom>
          <a:noFill/>
          <a:ln/>
        </p:spPr>
        <p:txBody>
          <a:bodyPr wrap="square" rtlCol="0" anchor="ctr"/>
          <a:lstStyle/>
          <a:p>
            <a:pPr indent="0" marL="0">
              <a:buNone/>
            </a:pPr>
            <a:r>
              <a:rPr lang="en-US" sz="1150" dirty="0">
                <a:solidFill>
                  <a:srgbClr val="41545E"/>
                </a:solidFill>
                <a:latin typeface="Courier New" pitchFamily="34" charset="0"/>
                <a:ea typeface="Courier New" pitchFamily="34" charset="-122"/>
                <a:cs typeface="Courier New" pitchFamily="34" charset="-120"/>
              </a:rPr>
              <a:t>01  </a:t>
            </a:r>
            <a:pPr indent="0" marL="0">
              <a:buNone/>
            </a:pPr>
            <a:r>
              <a:rPr lang="en-US" sz="1150" b="1" dirty="0">
                <a:solidFill>
                  <a:srgbClr val="142730"/>
                </a:solidFill>
                <a:latin typeface="Arial" pitchFamily="34" charset="0"/>
                <a:ea typeface="Arial" pitchFamily="34" charset="-122"/>
                <a:cs typeface="Arial" pitchFamily="34" charset="-120"/>
              </a:rPr>
              <a:t>Canonicalize the spend</a:t>
            </a:r>
            <a:endParaRPr lang="en-US" sz="1150" dirty="0"/>
          </a:p>
        </p:txBody>
      </p:sp>
      <p:sp>
        <p:nvSpPr>
          <p:cNvPr id="10" name="Text 8"/>
          <p:cNvSpPr/>
          <p:nvPr/>
        </p:nvSpPr>
        <p:spPr>
          <a:xfrm>
            <a:off x="868680" y="1517904"/>
            <a:ext cx="5212080" cy="493776"/>
          </a:xfrm>
          <a:prstGeom prst="rect">
            <a:avLst/>
          </a:prstGeom>
          <a:noFill/>
          <a:ln/>
        </p:spPr>
        <p:txBody>
          <a:bodyPr wrap="square" rtlCol="0" anchor="ctr">
            <a:normAutofit/>
          </a:bodyPr>
          <a:lstStyle/>
          <a:p>
            <a:pPr indent="0" marL="0">
              <a:lnSpc>
                <a:spcPct val="115000"/>
              </a:lnSpc>
              <a:buNone/>
            </a:pPr>
            <a:r>
              <a:rPr lang="en-US" sz="950" dirty="0">
                <a:solidFill>
                  <a:srgbClr val="41545E"/>
                </a:solidFill>
                <a:latin typeface="Arial" pitchFamily="34" charset="0"/>
                <a:ea typeface="Arial" pitchFamily="34" charset="-122"/>
                <a:cs typeface="Arial" pitchFamily="34" charset="-120"/>
              </a:rPr>
              <a:t>Raw PO and invoice files normalize into a standard shape, and repeated commercial relationships (same item, same contract, month after month) are grouped so prices can be tracked through time.</a:t>
            </a:r>
            <a:endParaRPr lang="en-US" sz="950" dirty="0"/>
          </a:p>
        </p:txBody>
      </p:sp>
      <p:sp>
        <p:nvSpPr>
          <p:cNvPr id="11" name="Text 9"/>
          <p:cNvSpPr/>
          <p:nvPr/>
        </p:nvSpPr>
        <p:spPr>
          <a:xfrm>
            <a:off x="548640" y="2139696"/>
            <a:ext cx="5486400" cy="237744"/>
          </a:xfrm>
          <a:prstGeom prst="rect">
            <a:avLst/>
          </a:prstGeom>
          <a:noFill/>
          <a:ln/>
        </p:spPr>
        <p:txBody>
          <a:bodyPr wrap="square" rtlCol="0" anchor="ctr"/>
          <a:lstStyle/>
          <a:p>
            <a:pPr indent="0" marL="0">
              <a:buNone/>
            </a:pPr>
            <a:r>
              <a:rPr lang="en-US" sz="1150" dirty="0">
                <a:solidFill>
                  <a:srgbClr val="41545E"/>
                </a:solidFill>
                <a:latin typeface="Courier New" pitchFamily="34" charset="0"/>
                <a:ea typeface="Courier New" pitchFamily="34" charset="-122"/>
                <a:cs typeface="Courier New" pitchFamily="34" charset="-120"/>
              </a:rPr>
              <a:t>02  </a:t>
            </a:r>
            <a:pPr indent="0" marL="0">
              <a:buNone/>
            </a:pPr>
            <a:r>
              <a:rPr lang="en-US" sz="1150" b="1" dirty="0">
                <a:solidFill>
                  <a:srgbClr val="142730"/>
                </a:solidFill>
                <a:latin typeface="Arial" pitchFamily="34" charset="0"/>
                <a:ea typeface="Arial" pitchFamily="34" charset="-122"/>
                <a:cs typeface="Arial" pitchFamily="34" charset="-120"/>
              </a:rPr>
              <a:t>Decompose into drivers</a:t>
            </a:r>
            <a:endParaRPr lang="en-US" sz="1150" dirty="0"/>
          </a:p>
        </p:txBody>
      </p:sp>
      <p:sp>
        <p:nvSpPr>
          <p:cNvPr id="12" name="Text 10"/>
          <p:cNvSpPr/>
          <p:nvPr/>
        </p:nvSpPr>
        <p:spPr>
          <a:xfrm>
            <a:off x="868680" y="2395728"/>
            <a:ext cx="5212080" cy="493776"/>
          </a:xfrm>
          <a:prstGeom prst="rect">
            <a:avLst/>
          </a:prstGeom>
          <a:noFill/>
          <a:ln/>
        </p:spPr>
        <p:txBody>
          <a:bodyPr wrap="square" rtlCol="0" anchor="ctr">
            <a:normAutofit/>
          </a:bodyPr>
          <a:lstStyle/>
          <a:p>
            <a:pPr indent="0" marL="0">
              <a:lnSpc>
                <a:spcPct val="115000"/>
              </a:lnSpc>
              <a:buNone/>
            </a:pPr>
            <a:r>
              <a:rPr lang="en-US" sz="950" dirty="0">
                <a:solidFill>
                  <a:srgbClr val="41545E"/>
                </a:solidFill>
                <a:latin typeface="Arial" pitchFamily="34" charset="0"/>
                <a:ea typeface="Arial" pitchFamily="34" charset="-122"/>
                <a:cs typeface="Arial" pitchFamily="34" charset="-120"/>
              </a:rPr>
              <a:t>Each category splits into cost components (materials, labor, energy, freight, margin), each with a driver, a pass-through share, and a time lag. AI suggests structures from the data; humans approve every one before it counts.</a:t>
            </a:r>
            <a:endParaRPr lang="en-US" sz="950" dirty="0"/>
          </a:p>
        </p:txBody>
      </p:sp>
      <p:sp>
        <p:nvSpPr>
          <p:cNvPr id="13" name="Text 11"/>
          <p:cNvSpPr/>
          <p:nvPr/>
        </p:nvSpPr>
        <p:spPr>
          <a:xfrm>
            <a:off x="548640" y="3017520"/>
            <a:ext cx="5486400" cy="237744"/>
          </a:xfrm>
          <a:prstGeom prst="rect">
            <a:avLst/>
          </a:prstGeom>
          <a:noFill/>
          <a:ln/>
        </p:spPr>
        <p:txBody>
          <a:bodyPr wrap="square" rtlCol="0" anchor="ctr"/>
          <a:lstStyle/>
          <a:p>
            <a:pPr indent="0" marL="0">
              <a:buNone/>
            </a:pPr>
            <a:r>
              <a:rPr lang="en-US" sz="1150" dirty="0">
                <a:solidFill>
                  <a:srgbClr val="41545E"/>
                </a:solidFill>
                <a:latin typeface="Courier New" pitchFamily="34" charset="0"/>
                <a:ea typeface="Courier New" pitchFamily="34" charset="-122"/>
                <a:cs typeface="Courier New" pitchFamily="34" charset="-120"/>
              </a:rPr>
              <a:t>03  </a:t>
            </a:r>
            <a:pPr indent="0" marL="0">
              <a:buNone/>
            </a:pPr>
            <a:r>
              <a:rPr lang="en-US" sz="1150" b="1" dirty="0">
                <a:solidFill>
                  <a:srgbClr val="142730"/>
                </a:solidFill>
                <a:latin typeface="Arial" pitchFamily="34" charset="0"/>
                <a:ea typeface="Arial" pitchFamily="34" charset="-122"/>
                <a:cs typeface="Arial" pitchFamily="34" charset="-120"/>
              </a:rPr>
              <a:t>Map drivers to markets</a:t>
            </a:r>
            <a:endParaRPr lang="en-US" sz="1150" dirty="0"/>
          </a:p>
        </p:txBody>
      </p:sp>
      <p:sp>
        <p:nvSpPr>
          <p:cNvPr id="14" name="Text 12"/>
          <p:cNvSpPr/>
          <p:nvPr/>
        </p:nvSpPr>
        <p:spPr>
          <a:xfrm>
            <a:off x="868680" y="3273552"/>
            <a:ext cx="5212080" cy="493776"/>
          </a:xfrm>
          <a:prstGeom prst="rect">
            <a:avLst/>
          </a:prstGeom>
          <a:noFill/>
          <a:ln/>
        </p:spPr>
        <p:txBody>
          <a:bodyPr wrap="square" rtlCol="0" anchor="ctr">
            <a:normAutofit/>
          </a:bodyPr>
          <a:lstStyle/>
          <a:p>
            <a:pPr indent="0" marL="0">
              <a:lnSpc>
                <a:spcPct val="115000"/>
              </a:lnSpc>
              <a:buNone/>
            </a:pPr>
            <a:r>
              <a:rPr lang="en-US" sz="950" dirty="0">
                <a:solidFill>
                  <a:srgbClr val="41545E"/>
                </a:solidFill>
                <a:latin typeface="Arial" pitchFamily="34" charset="0"/>
                <a:ea typeface="Arial" pitchFamily="34" charset="-122"/>
                <a:cs typeface="Arial" pitchFamily="34" charset="-120"/>
              </a:rPr>
              <a:t>Every driver matches against a large index catalog: exact where possible, proxy where necessary, and explicitly 'held flat' where no honest match exists. Coverage and confidence stay visible instead of buried.</a:t>
            </a:r>
            <a:endParaRPr lang="en-US" sz="950" dirty="0"/>
          </a:p>
        </p:txBody>
      </p:sp>
      <p:sp>
        <p:nvSpPr>
          <p:cNvPr id="15" name="Text 13"/>
          <p:cNvSpPr/>
          <p:nvPr/>
        </p:nvSpPr>
        <p:spPr>
          <a:xfrm>
            <a:off x="548640" y="3895344"/>
            <a:ext cx="5486400" cy="237744"/>
          </a:xfrm>
          <a:prstGeom prst="rect">
            <a:avLst/>
          </a:prstGeom>
          <a:noFill/>
          <a:ln/>
        </p:spPr>
        <p:txBody>
          <a:bodyPr wrap="square" rtlCol="0" anchor="ctr"/>
          <a:lstStyle/>
          <a:p>
            <a:pPr indent="0" marL="0">
              <a:buNone/>
            </a:pPr>
            <a:r>
              <a:rPr lang="en-US" sz="1150" dirty="0">
                <a:solidFill>
                  <a:srgbClr val="41545E"/>
                </a:solidFill>
                <a:latin typeface="Courier New" pitchFamily="34" charset="0"/>
                <a:ea typeface="Courier New" pitchFamily="34" charset="-122"/>
                <a:cs typeface="Courier New" pitchFamily="34" charset="-120"/>
              </a:rPr>
              <a:t>04  </a:t>
            </a:r>
            <a:pPr indent="0" marL="0">
              <a:buNone/>
            </a:pPr>
            <a:r>
              <a:rPr lang="en-US" sz="1150" b="1" dirty="0">
                <a:solidFill>
                  <a:srgbClr val="142730"/>
                </a:solidFill>
                <a:latin typeface="Arial" pitchFamily="34" charset="0"/>
                <a:ea typeface="Arial" pitchFamily="34" charset="-122"/>
                <a:cs typeface="Arial" pitchFamily="34" charset="-120"/>
              </a:rPr>
              <a:t>Compare expected to actual</a:t>
            </a:r>
            <a:endParaRPr lang="en-US" sz="1150" dirty="0"/>
          </a:p>
        </p:txBody>
      </p:sp>
      <p:sp>
        <p:nvSpPr>
          <p:cNvPr id="16" name="Text 14"/>
          <p:cNvSpPr/>
          <p:nvPr/>
        </p:nvSpPr>
        <p:spPr>
          <a:xfrm>
            <a:off x="868680" y="4151376"/>
            <a:ext cx="5212080" cy="493776"/>
          </a:xfrm>
          <a:prstGeom prst="rect">
            <a:avLst/>
          </a:prstGeom>
          <a:noFill/>
          <a:ln/>
        </p:spPr>
        <p:txBody>
          <a:bodyPr wrap="square" rtlCol="0" anchor="ctr">
            <a:normAutofit/>
          </a:bodyPr>
          <a:lstStyle/>
          <a:p>
            <a:pPr indent="0" marL="0">
              <a:lnSpc>
                <a:spcPct val="115000"/>
              </a:lnSpc>
              <a:buNone/>
            </a:pPr>
            <a:r>
              <a:rPr lang="en-US" sz="950" dirty="0">
                <a:solidFill>
                  <a:srgbClr val="41545E"/>
                </a:solidFill>
                <a:latin typeface="Arial" pitchFamily="34" charset="0"/>
                <a:ea typeface="Arial" pitchFamily="34" charset="-122"/>
                <a:cs typeface="Arial" pitchFamily="34" charset="-120"/>
              </a:rPr>
              <a:t>The engine rolls indices through the cost structure to compute what each month should have cost, compares it with what was paid, and attributes every gap to a driver, a supplier, and a month, traceable down to the source PO.</a:t>
            </a:r>
            <a:endParaRPr lang="en-US" sz="950" dirty="0"/>
          </a:p>
        </p:txBody>
      </p:sp>
      <p:sp>
        <p:nvSpPr>
          <p:cNvPr id="17" name="Text 15"/>
          <p:cNvSpPr/>
          <p:nvPr/>
        </p:nvSpPr>
        <p:spPr>
          <a:xfrm>
            <a:off x="6446520" y="932688"/>
            <a:ext cx="3657600" cy="237744"/>
          </a:xfrm>
          <a:prstGeom prst="rect">
            <a:avLst/>
          </a:prstGeom>
          <a:noFill/>
          <a:ln/>
        </p:spPr>
        <p:txBody>
          <a:bodyPr wrap="square" rtlCol="0" anchor="ctr"/>
          <a:lstStyle/>
          <a:p>
            <a:pPr indent="0" marL="0">
              <a:buNone/>
            </a:pPr>
            <a:r>
              <a:rPr lang="en-US" sz="950" spc="300" kern="0" dirty="0">
                <a:solidFill>
                  <a:srgbClr val="41545E"/>
                </a:solidFill>
                <a:latin typeface="Arial" pitchFamily="34" charset="0"/>
                <a:ea typeface="Arial" pitchFamily="34" charset="-122"/>
                <a:cs typeface="Arial" pitchFamily="34" charset="-120"/>
              </a:rPr>
              <a:t>DESIGN DECISIONS</a:t>
            </a:r>
            <a:endParaRPr lang="en-US" sz="950" dirty="0"/>
          </a:p>
        </p:txBody>
      </p:sp>
      <p:sp>
        <p:nvSpPr>
          <p:cNvPr id="18" name="Text 16"/>
          <p:cNvSpPr/>
          <p:nvPr/>
        </p:nvSpPr>
        <p:spPr>
          <a:xfrm>
            <a:off x="6446520" y="1261872"/>
            <a:ext cx="5166360" cy="237744"/>
          </a:xfrm>
          <a:prstGeom prst="rect">
            <a:avLst/>
          </a:prstGeom>
          <a:noFill/>
          <a:ln/>
        </p:spPr>
        <p:txBody>
          <a:bodyPr wrap="square" rtlCol="0" anchor="ctr"/>
          <a:lstStyle/>
          <a:p>
            <a:pPr indent="0" marL="0">
              <a:buNone/>
            </a:pPr>
            <a:r>
              <a:rPr lang="en-US" sz="1150" b="1" dirty="0">
                <a:solidFill>
                  <a:srgbClr val="142730"/>
                </a:solidFill>
                <a:latin typeface="Arial" pitchFamily="34" charset="0"/>
                <a:ea typeface="Arial" pitchFamily="34" charset="-122"/>
                <a:cs typeface="Arial" pitchFamily="34" charset="-120"/>
              </a:rPr>
              <a:t>Traceability over cleverness</a:t>
            </a:r>
            <a:endParaRPr lang="en-US" sz="1150" dirty="0"/>
          </a:p>
        </p:txBody>
      </p:sp>
      <p:sp>
        <p:nvSpPr>
          <p:cNvPr id="19" name="Text 17"/>
          <p:cNvSpPr/>
          <p:nvPr/>
        </p:nvSpPr>
        <p:spPr>
          <a:xfrm>
            <a:off x="6446520" y="1517904"/>
            <a:ext cx="5166360" cy="347472"/>
          </a:xfrm>
          <a:prstGeom prst="rect">
            <a:avLst/>
          </a:prstGeom>
          <a:noFill/>
          <a:ln/>
        </p:spPr>
        <p:txBody>
          <a:bodyPr wrap="square" rtlCol="0" anchor="ctr">
            <a:normAutofit/>
          </a:bodyPr>
          <a:lstStyle/>
          <a:p>
            <a:pPr indent="0" marL="0">
              <a:lnSpc>
                <a:spcPct val="115000"/>
              </a:lnSpc>
              <a:buNone/>
            </a:pPr>
            <a:r>
              <a:rPr lang="en-US" sz="950" dirty="0">
                <a:solidFill>
                  <a:srgbClr val="41545E"/>
                </a:solidFill>
                <a:latin typeface="Arial" pitchFamily="34" charset="0"/>
                <a:ea typeface="Arial" pitchFamily="34" charset="-122"/>
                <a:cs typeface="Arial" pitchFamily="34" charset="-120"/>
              </a:rPr>
              <a:t>Every variance drills to its source transaction. In a negotiation, a number you can't trace is a number you concede.</a:t>
            </a:r>
            <a:endParaRPr lang="en-US" sz="950" dirty="0"/>
          </a:p>
        </p:txBody>
      </p:sp>
      <p:sp>
        <p:nvSpPr>
          <p:cNvPr id="20" name="Text 18"/>
          <p:cNvSpPr/>
          <p:nvPr/>
        </p:nvSpPr>
        <p:spPr>
          <a:xfrm>
            <a:off x="6446520" y="1993392"/>
            <a:ext cx="5166360" cy="237744"/>
          </a:xfrm>
          <a:prstGeom prst="rect">
            <a:avLst/>
          </a:prstGeom>
          <a:noFill/>
          <a:ln/>
        </p:spPr>
        <p:txBody>
          <a:bodyPr wrap="square" rtlCol="0" anchor="ctr"/>
          <a:lstStyle/>
          <a:p>
            <a:pPr indent="0" marL="0">
              <a:buNone/>
            </a:pPr>
            <a:r>
              <a:rPr lang="en-US" sz="1150" b="1" dirty="0">
                <a:solidFill>
                  <a:srgbClr val="142730"/>
                </a:solidFill>
                <a:latin typeface="Arial" pitchFamily="34" charset="0"/>
                <a:ea typeface="Arial" pitchFamily="34" charset="-122"/>
                <a:cs typeface="Arial" pitchFamily="34" charset="-120"/>
              </a:rPr>
              <a:t>Cost models governed outside the codebase</a:t>
            </a:r>
            <a:endParaRPr lang="en-US" sz="1150" dirty="0"/>
          </a:p>
        </p:txBody>
      </p:sp>
      <p:sp>
        <p:nvSpPr>
          <p:cNvPr id="21" name="Text 19"/>
          <p:cNvSpPr/>
          <p:nvPr/>
        </p:nvSpPr>
        <p:spPr>
          <a:xfrm>
            <a:off x="6446520" y="2249424"/>
            <a:ext cx="5166360" cy="347472"/>
          </a:xfrm>
          <a:prstGeom prst="rect">
            <a:avLst/>
          </a:prstGeom>
          <a:noFill/>
          <a:ln/>
        </p:spPr>
        <p:txBody>
          <a:bodyPr wrap="square" rtlCol="0" anchor="ctr">
            <a:normAutofit/>
          </a:bodyPr>
          <a:lstStyle/>
          <a:p>
            <a:pPr indent="0" marL="0">
              <a:lnSpc>
                <a:spcPct val="115000"/>
              </a:lnSpc>
              <a:buNone/>
            </a:pPr>
            <a:r>
              <a:rPr lang="en-US" sz="950" dirty="0">
                <a:solidFill>
                  <a:srgbClr val="41545E"/>
                </a:solidFill>
                <a:latin typeface="Arial" pitchFamily="34" charset="0"/>
                <a:ea typeface="Arial" pitchFamily="34" charset="-122"/>
                <a:cs typeface="Arial" pitchFamily="34" charset="-120"/>
              </a:rPr>
              <a:t>Client cost structures live in stakeholder-editable templates that regenerate the client model through validation. Domain experts own the model; engineering owns the rails.</a:t>
            </a:r>
            <a:endParaRPr lang="en-US" sz="950" dirty="0"/>
          </a:p>
        </p:txBody>
      </p:sp>
      <p:sp>
        <p:nvSpPr>
          <p:cNvPr id="22" name="Text 20"/>
          <p:cNvSpPr/>
          <p:nvPr/>
        </p:nvSpPr>
        <p:spPr>
          <a:xfrm>
            <a:off x="6446520" y="2724912"/>
            <a:ext cx="5166360" cy="237744"/>
          </a:xfrm>
          <a:prstGeom prst="rect">
            <a:avLst/>
          </a:prstGeom>
          <a:noFill/>
          <a:ln/>
        </p:spPr>
        <p:txBody>
          <a:bodyPr wrap="square" rtlCol="0" anchor="ctr"/>
          <a:lstStyle/>
          <a:p>
            <a:pPr indent="0" marL="0">
              <a:buNone/>
            </a:pPr>
            <a:r>
              <a:rPr lang="en-US" sz="1150" b="1" dirty="0">
                <a:solidFill>
                  <a:srgbClr val="142730"/>
                </a:solidFill>
                <a:latin typeface="Arial" pitchFamily="34" charset="0"/>
                <a:ea typeface="Arial" pitchFamily="34" charset="-122"/>
                <a:cs typeface="Arial" pitchFamily="34" charset="-120"/>
              </a:rPr>
              <a:t>AI proposes, never asserts</a:t>
            </a:r>
            <a:endParaRPr lang="en-US" sz="1150" dirty="0"/>
          </a:p>
        </p:txBody>
      </p:sp>
      <p:sp>
        <p:nvSpPr>
          <p:cNvPr id="23" name="Text 21"/>
          <p:cNvSpPr/>
          <p:nvPr/>
        </p:nvSpPr>
        <p:spPr>
          <a:xfrm>
            <a:off x="6446520" y="2980944"/>
            <a:ext cx="5166360" cy="493776"/>
          </a:xfrm>
          <a:prstGeom prst="rect">
            <a:avLst/>
          </a:prstGeom>
          <a:noFill/>
          <a:ln/>
        </p:spPr>
        <p:txBody>
          <a:bodyPr wrap="square" rtlCol="0" anchor="ctr">
            <a:normAutofit/>
          </a:bodyPr>
          <a:lstStyle/>
          <a:p>
            <a:pPr indent="0" marL="0">
              <a:lnSpc>
                <a:spcPct val="115000"/>
              </a:lnSpc>
              <a:buNone/>
            </a:pPr>
            <a:r>
              <a:rPr lang="en-US" sz="950" dirty="0">
                <a:solidFill>
                  <a:srgbClr val="41545E"/>
                </a:solidFill>
                <a:latin typeface="Arial" pitchFamily="34" charset="0"/>
                <a:ea typeface="Arial" pitchFamily="34" charset="-122"/>
                <a:cs typeface="Arial" pitchFamily="34" charset="-120"/>
              </a:rPr>
              <a:t>Every AI-suggested structure or mapping carries provenance and confidence, with deterministic fallbacks when the model is unavailable. The numbers clients see are mechanical rollups, not generations.</a:t>
            </a:r>
            <a:endParaRPr lang="en-US" sz="950" dirty="0"/>
          </a:p>
        </p:txBody>
      </p:sp>
      <p:sp>
        <p:nvSpPr>
          <p:cNvPr id="24" name="Text 22"/>
          <p:cNvSpPr/>
          <p:nvPr/>
        </p:nvSpPr>
        <p:spPr>
          <a:xfrm>
            <a:off x="6446520" y="3602736"/>
            <a:ext cx="5166360" cy="237744"/>
          </a:xfrm>
          <a:prstGeom prst="rect">
            <a:avLst/>
          </a:prstGeom>
          <a:noFill/>
          <a:ln/>
        </p:spPr>
        <p:txBody>
          <a:bodyPr wrap="square" rtlCol="0" anchor="ctr"/>
          <a:lstStyle/>
          <a:p>
            <a:pPr indent="0" marL="0">
              <a:buNone/>
            </a:pPr>
            <a:r>
              <a:rPr lang="en-US" sz="1150" b="1" dirty="0">
                <a:solidFill>
                  <a:srgbClr val="142730"/>
                </a:solidFill>
                <a:latin typeface="Arial" pitchFamily="34" charset="0"/>
                <a:ea typeface="Arial" pitchFamily="34" charset="-122"/>
                <a:cs typeface="Arial" pitchFamily="34" charset="-120"/>
              </a:rPr>
              <a:t>Honest gaps beat false precision</a:t>
            </a:r>
            <a:endParaRPr lang="en-US" sz="1150" dirty="0"/>
          </a:p>
        </p:txBody>
      </p:sp>
      <p:sp>
        <p:nvSpPr>
          <p:cNvPr id="25" name="Text 23"/>
          <p:cNvSpPr/>
          <p:nvPr/>
        </p:nvSpPr>
        <p:spPr>
          <a:xfrm>
            <a:off x="6446520" y="3858768"/>
            <a:ext cx="5166360" cy="347472"/>
          </a:xfrm>
          <a:prstGeom prst="rect">
            <a:avLst/>
          </a:prstGeom>
          <a:noFill/>
          <a:ln/>
        </p:spPr>
        <p:txBody>
          <a:bodyPr wrap="square" rtlCol="0" anchor="ctr">
            <a:normAutofit/>
          </a:bodyPr>
          <a:lstStyle/>
          <a:p>
            <a:pPr indent="0" marL="0">
              <a:lnSpc>
                <a:spcPct val="115000"/>
              </a:lnSpc>
              <a:buNone/>
            </a:pPr>
            <a:r>
              <a:rPr lang="en-US" sz="950" dirty="0">
                <a:solidFill>
                  <a:srgbClr val="41545E"/>
                </a:solidFill>
                <a:latin typeface="Arial" pitchFamily="34" charset="0"/>
                <a:ea typeface="Arial" pitchFamily="34" charset="-122"/>
                <a:cs typeface="Arial" pitchFamily="34" charset="-120"/>
              </a:rPr>
              <a:t>Unmapped spend, proxy matches, and held-flat drivers are surfaced as coverage audits. Saying 'we don't know this part' is what makes the rest believable.</a:t>
            </a:r>
            <a:endParaRPr lang="en-US" sz="95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CF8D63"/>
        </a:solidFill>
      </p:bgPr>
    </p:bg>
    <p:spTree>
      <p:nvGrpSpPr>
        <p:cNvPr id="1" name=""/>
        <p:cNvGrpSpPr/>
        <p:nvPr/>
      </p:nvGrpSpPr>
      <p:grpSpPr>
        <a:xfrm>
          <a:off x="0" y="0"/>
          <a:ext cx="0" cy="0"/>
          <a:chOff x="0" y="0"/>
          <a:chExt cx="0" cy="0"/>
        </a:xfrm>
      </p:grpSpPr>
      <p:sp>
        <p:nvSpPr>
          <p:cNvPr id="2" name="Text 0"/>
          <p:cNvSpPr/>
          <p:nvPr/>
        </p:nvSpPr>
        <p:spPr>
          <a:xfrm>
            <a:off x="548640" y="384048"/>
            <a:ext cx="8686800" cy="274320"/>
          </a:xfrm>
          <a:prstGeom prst="rect">
            <a:avLst/>
          </a:prstGeom>
          <a:noFill/>
          <a:ln/>
        </p:spPr>
        <p:txBody>
          <a:bodyPr wrap="square" rtlCol="0" anchor="ctr"/>
          <a:lstStyle/>
          <a:p>
            <a:pPr indent="0" marL="0">
              <a:buNone/>
            </a:pPr>
            <a:r>
              <a:rPr lang="en-US" sz="1050" spc="300" kern="0" dirty="0">
                <a:solidFill>
                  <a:srgbClr val="401E0A"/>
                </a:solidFill>
                <a:latin typeface="Arial" pitchFamily="34" charset="0"/>
                <a:ea typeface="Arial" pitchFamily="34" charset="-122"/>
                <a:cs typeface="Arial" pitchFamily="34" charset="-120"/>
              </a:rPr>
              <a:t>CASE STUDY 08 · CATEGORY STRATEGY ENGINE</a:t>
            </a:r>
            <a:endParaRPr lang="en-US" sz="1050" dirty="0"/>
          </a:p>
        </p:txBody>
      </p:sp>
      <p:sp>
        <p:nvSpPr>
          <p:cNvPr id="3" name="Text 1"/>
          <p:cNvSpPr/>
          <p:nvPr/>
        </p:nvSpPr>
        <p:spPr>
          <a:xfrm>
            <a:off x="10360152" y="365760"/>
            <a:ext cx="1280160" cy="310896"/>
          </a:xfrm>
          <a:prstGeom prst="rect">
            <a:avLst/>
          </a:prstGeom>
          <a:noFill/>
          <a:ln/>
        </p:spPr>
        <p:txBody>
          <a:bodyPr wrap="square" rtlCol="0" anchor="ctr"/>
          <a:lstStyle/>
          <a:p>
            <a:pPr algn="r" indent="0" marL="0">
              <a:buNone/>
            </a:pPr>
            <a:r>
              <a:rPr lang="en-US" sz="1300" dirty="0">
                <a:solidFill>
                  <a:srgbClr val="2E1608"/>
                </a:solidFill>
                <a:latin typeface="Arial Black" pitchFamily="34" charset="0"/>
                <a:ea typeface="Arial Black" pitchFamily="34" charset="-122"/>
                <a:cs typeface="Arial Black" pitchFamily="34" charset="-120"/>
              </a:rPr>
              <a:t>17</a:t>
            </a:r>
            <a:pPr algn="r" indent="0" marL="0">
              <a:buNone/>
            </a:pPr>
            <a:r>
              <a:rPr lang="en-US" sz="1300" dirty="0">
                <a:solidFill>
                  <a:srgbClr val="401E0A"/>
                </a:solidFill>
                <a:latin typeface="Arial Black" pitchFamily="34" charset="0"/>
                <a:ea typeface="Arial Black" pitchFamily="34" charset="-122"/>
                <a:cs typeface="Arial Black" pitchFamily="34" charset="-120"/>
              </a:rPr>
              <a:t> / 31</a:t>
            </a:r>
            <a:endParaRPr lang="en-US" sz="1300" dirty="0"/>
          </a:p>
        </p:txBody>
      </p:sp>
      <p:sp>
        <p:nvSpPr>
          <p:cNvPr id="4" name="Shape 2"/>
          <p:cNvSpPr/>
          <p:nvPr/>
        </p:nvSpPr>
        <p:spPr>
          <a:xfrm>
            <a:off x="548640" y="749808"/>
            <a:ext cx="11091672" cy="10973"/>
          </a:xfrm>
          <a:prstGeom prst="rect">
            <a:avLst/>
          </a:prstGeom>
          <a:solidFill>
            <a:srgbClr val="AD7350"/>
          </a:solidFill>
          <a:ln/>
        </p:spPr>
      </p:sp>
      <p:sp>
        <p:nvSpPr>
          <p:cNvPr id="5" name="Shape 3"/>
          <p:cNvSpPr/>
          <p:nvPr/>
        </p:nvSpPr>
        <p:spPr>
          <a:xfrm>
            <a:off x="548640" y="6144768"/>
            <a:ext cx="11091672" cy="10973"/>
          </a:xfrm>
          <a:prstGeom prst="rect">
            <a:avLst/>
          </a:prstGeom>
          <a:solidFill>
            <a:srgbClr val="AD7350"/>
          </a:solidFill>
          <a:ln/>
        </p:spPr>
      </p:sp>
      <p:sp>
        <p:nvSpPr>
          <p:cNvPr id="6" name="Text 4"/>
          <p:cNvSpPr/>
          <p:nvPr/>
        </p:nvSpPr>
        <p:spPr>
          <a:xfrm>
            <a:off x="548640" y="6254496"/>
            <a:ext cx="7863840" cy="274320"/>
          </a:xfrm>
          <a:prstGeom prst="rect">
            <a:avLst/>
          </a:prstGeom>
          <a:noFill/>
          <a:ln/>
        </p:spPr>
        <p:txBody>
          <a:bodyPr wrap="square" rtlCol="0" anchor="ctr"/>
          <a:lstStyle/>
          <a:p>
            <a:pPr indent="0" marL="0">
              <a:buNone/>
            </a:pPr>
            <a:r>
              <a:rPr lang="en-US" sz="950" spc="250" kern="0" dirty="0">
                <a:solidFill>
                  <a:srgbClr val="401E0A"/>
                </a:solidFill>
                <a:latin typeface="Arial" pitchFamily="34" charset="0"/>
                <a:ea typeface="Arial" pitchFamily="34" charset="-122"/>
                <a:cs typeface="Arial" pitchFamily="34" charset="-120"/>
              </a:rPr>
              <a:t>VETERAN-GRADE ANALYSIS, ANYONE CAN RUN · NEW CATEGORY IN ONE CLICK · BUILT AND OWNED END TO END</a:t>
            </a:r>
            <a:endParaRPr lang="en-US" sz="950" dirty="0"/>
          </a:p>
        </p:txBody>
      </p:sp>
      <p:sp>
        <p:nvSpPr>
          <p:cNvPr id="7" name="Text 5"/>
          <p:cNvSpPr/>
          <p:nvPr/>
        </p:nvSpPr>
        <p:spPr>
          <a:xfrm>
            <a:off x="7799832" y="6254496"/>
            <a:ext cx="3840480" cy="274320"/>
          </a:xfrm>
          <a:prstGeom prst="rect">
            <a:avLst/>
          </a:prstGeom>
          <a:noFill/>
          <a:ln/>
        </p:spPr>
        <p:txBody>
          <a:bodyPr wrap="square" rtlCol="0" anchor="ctr"/>
          <a:lstStyle/>
          <a:p>
            <a:pPr algn="r" indent="0" marL="0">
              <a:buNone/>
            </a:pPr>
            <a:r>
              <a:rPr lang="en-US" sz="950" spc="250" kern="0" dirty="0">
                <a:solidFill>
                  <a:srgbClr val="401E0A"/>
                </a:solidFill>
                <a:latin typeface="Arial" pitchFamily="34" charset="0"/>
                <a:ea typeface="Arial" pitchFamily="34" charset="-122"/>
                <a:cs typeface="Arial" pitchFamily="34" charset="-120"/>
              </a:rPr>
              <a:t>BUILT IN KEARNEY</a:t>
            </a:r>
            <a:endParaRPr lang="en-US" sz="950" dirty="0"/>
          </a:p>
        </p:txBody>
      </p:sp>
      <p:sp>
        <p:nvSpPr>
          <p:cNvPr id="8" name="Text 6"/>
          <p:cNvSpPr/>
          <p:nvPr/>
        </p:nvSpPr>
        <p:spPr>
          <a:xfrm>
            <a:off x="548640" y="914400"/>
            <a:ext cx="7223760" cy="1325880"/>
          </a:xfrm>
          <a:prstGeom prst="rect">
            <a:avLst/>
          </a:prstGeom>
          <a:noFill/>
          <a:ln/>
        </p:spPr>
        <p:txBody>
          <a:bodyPr wrap="square" rtlCol="0" anchor="ctr"/>
          <a:lstStyle/>
          <a:p>
            <a:pPr indent="0" marL="0">
              <a:buNone/>
            </a:pPr>
            <a:r>
              <a:rPr lang="en-US" sz="3000" dirty="0">
                <a:solidFill>
                  <a:srgbClr val="2E1608"/>
                </a:solidFill>
                <a:latin typeface="Arial Black" pitchFamily="34" charset="0"/>
                <a:ea typeface="Arial Black" pitchFamily="34" charset="-122"/>
                <a:cs typeface="Arial Black" pitchFamily="34" charset="-120"/>
              </a:rPr>
              <a:t>Read the market.</a:t>
            </a:r>
            <a:endParaRPr lang="en-US" sz="3000" dirty="0"/>
          </a:p>
          <a:p>
            <a:pPr indent="0" marL="0">
              <a:buNone/>
            </a:pPr>
            <a:r>
              <a:rPr lang="en-US" sz="3000" dirty="0">
                <a:solidFill>
                  <a:srgbClr val="2E1608"/>
                </a:solidFill>
                <a:latin typeface="Arial Black" pitchFamily="34" charset="0"/>
                <a:ea typeface="Arial Black" pitchFamily="34" charset="-122"/>
                <a:cs typeface="Arial Black" pitchFamily="34" charset="-120"/>
              </a:rPr>
              <a:t>Then the room.</a:t>
            </a:r>
            <a:endParaRPr lang="en-US" sz="3000" dirty="0"/>
          </a:p>
        </p:txBody>
      </p:sp>
      <p:sp>
        <p:nvSpPr>
          <p:cNvPr id="9" name="Text 7"/>
          <p:cNvSpPr/>
          <p:nvPr/>
        </p:nvSpPr>
        <p:spPr>
          <a:xfrm>
            <a:off x="548640" y="2331720"/>
            <a:ext cx="6949440" cy="914400"/>
          </a:xfrm>
          <a:prstGeom prst="rect">
            <a:avLst/>
          </a:prstGeom>
          <a:noFill/>
          <a:ln/>
        </p:spPr>
        <p:txBody>
          <a:bodyPr wrap="square" rtlCol="0" anchor="ctr">
            <a:normAutofit/>
          </a:bodyPr>
          <a:lstStyle/>
          <a:p>
            <a:pPr indent="0" marL="0">
              <a:lnSpc>
                <a:spcPct val="120000"/>
              </a:lnSpc>
              <a:buNone/>
            </a:pPr>
            <a:r>
              <a:rPr lang="en-US" sz="1200" dirty="0">
                <a:solidFill>
                  <a:srgbClr val="401E0A"/>
                </a:solidFill>
                <a:latin typeface="Arial" pitchFamily="34" charset="0"/>
                <a:ea typeface="Arial" pitchFamily="34" charset="-122"/>
                <a:cs typeface="Arial" pitchFamily="34" charset="-120"/>
              </a:rPr>
              <a:t>A plan for how a company buys a whole category used to be only as good as whether a 20-year veteran was in the room. This captures how the best strategists think and lets anyone run that expert analysis, turning the market and the client's real strengths into a tailored, evidence-backed game plan. Built and owned end to end.</a:t>
            </a:r>
            <a:endParaRPr lang="en-US" sz="1200" dirty="0"/>
          </a:p>
        </p:txBody>
      </p:sp>
      <p:sp>
        <p:nvSpPr>
          <p:cNvPr id="10" name="Text 8"/>
          <p:cNvSpPr/>
          <p:nvPr/>
        </p:nvSpPr>
        <p:spPr>
          <a:xfrm>
            <a:off x="548640" y="3310128"/>
            <a:ext cx="3657600" cy="237744"/>
          </a:xfrm>
          <a:prstGeom prst="rect">
            <a:avLst/>
          </a:prstGeom>
          <a:noFill/>
          <a:ln/>
        </p:spPr>
        <p:txBody>
          <a:bodyPr wrap="square" rtlCol="0" anchor="ctr"/>
          <a:lstStyle/>
          <a:p>
            <a:pPr indent="0" marL="0">
              <a:buNone/>
            </a:pPr>
            <a:r>
              <a:rPr lang="en-US" sz="950" spc="300" kern="0" dirty="0">
                <a:solidFill>
                  <a:srgbClr val="401E0A"/>
                </a:solidFill>
                <a:latin typeface="Arial" pitchFamily="34" charset="0"/>
                <a:ea typeface="Arial" pitchFamily="34" charset="-122"/>
                <a:cs typeface="Arial" pitchFamily="34" charset="-120"/>
              </a:rPr>
              <a:t>THE PROBLEM</a:t>
            </a:r>
            <a:endParaRPr lang="en-US" sz="950" dirty="0"/>
          </a:p>
        </p:txBody>
      </p:sp>
      <p:sp>
        <p:nvSpPr>
          <p:cNvPr id="11" name="Text 9"/>
          <p:cNvSpPr/>
          <p:nvPr/>
        </p:nvSpPr>
        <p:spPr>
          <a:xfrm>
            <a:off x="548640" y="3584448"/>
            <a:ext cx="6949440" cy="1417320"/>
          </a:xfrm>
          <a:prstGeom prst="rect">
            <a:avLst/>
          </a:prstGeom>
          <a:noFill/>
          <a:ln/>
        </p:spPr>
        <p:txBody>
          <a:bodyPr wrap="square" rtlCol="0" anchor="ctr">
            <a:normAutofit/>
          </a:bodyPr>
          <a:lstStyle/>
          <a:p>
            <a:pPr indent="0" marL="0">
              <a:lnSpc>
                <a:spcPct val="118000"/>
              </a:lnSpc>
              <a:buNone/>
            </a:pPr>
            <a:r>
              <a:rPr lang="en-US" sz="1000" dirty="0">
                <a:solidFill>
                  <a:srgbClr val="2E1608"/>
                </a:solidFill>
                <a:latin typeface="Arial" pitchFamily="34" charset="0"/>
                <a:ea typeface="Arial" pitchFamily="34" charset="-122"/>
                <a:cs typeface="Arial" pitchFamily="34" charset="-120"/>
              </a:rPr>
              <a:t>Category strategy quality depended on who showed up. Senior strategists carry pattern recognition built over decades: what kind of market this is, which moves it rewards, what a given client can actually pull off. Everyone else reached for generic lever libraries that produced plausible-sounding recommendations with no fit to the commodity's structure and no evidence trail.</a:t>
            </a:r>
            <a:endParaRPr lang="en-US" sz="1000" dirty="0"/>
          </a:p>
          <a:p>
            <a:pPr indent="0" marL="0">
              <a:lnSpc>
                <a:spcPct val="118000"/>
              </a:lnSpc>
              <a:buNone/>
            </a:pPr>
            <a:r>
              <a:rPr lang="en-US" sz="1000" dirty="0">
                <a:solidFill>
                  <a:srgbClr val="2E1608"/>
                </a:solidFill>
                <a:latin typeface="Arial" pitchFamily="34" charset="0"/>
                <a:ea typeface="Arial" pitchFamily="34" charset="-122"/>
                <a:cs typeface="Arial" pitchFamily="34" charset="-120"/>
              </a:rPr>
              <a:t>The expertise existed. It just wasn't written down anywhere a system, or a junior team, could execute.</a:t>
            </a:r>
            <a:endParaRPr lang="en-US" sz="1000" dirty="0"/>
          </a:p>
        </p:txBody>
      </p:sp>
      <p:sp>
        <p:nvSpPr>
          <p:cNvPr id="12" name="Text 10"/>
          <p:cNvSpPr/>
          <p:nvPr/>
        </p:nvSpPr>
        <p:spPr>
          <a:xfrm>
            <a:off x="548640" y="5102352"/>
            <a:ext cx="3657600" cy="237744"/>
          </a:xfrm>
          <a:prstGeom prst="rect">
            <a:avLst/>
          </a:prstGeom>
          <a:noFill/>
          <a:ln/>
        </p:spPr>
        <p:txBody>
          <a:bodyPr wrap="square" rtlCol="0" anchor="ctr"/>
          <a:lstStyle/>
          <a:p>
            <a:pPr indent="0" marL="0">
              <a:buNone/>
            </a:pPr>
            <a:r>
              <a:rPr lang="en-US" sz="950" spc="300" kern="0" dirty="0">
                <a:solidFill>
                  <a:srgbClr val="401E0A"/>
                </a:solidFill>
                <a:latin typeface="Arial" pitchFamily="34" charset="0"/>
                <a:ea typeface="Arial" pitchFamily="34" charset="-122"/>
                <a:cs typeface="Arial" pitchFamily="34" charset="-120"/>
              </a:rPr>
              <a:t>WHAT I BUILT</a:t>
            </a:r>
            <a:endParaRPr lang="en-US" sz="950" dirty="0"/>
          </a:p>
        </p:txBody>
      </p:sp>
      <p:sp>
        <p:nvSpPr>
          <p:cNvPr id="13" name="Text 11"/>
          <p:cNvSpPr/>
          <p:nvPr/>
        </p:nvSpPr>
        <p:spPr>
          <a:xfrm>
            <a:off x="548640" y="5376672"/>
            <a:ext cx="6949440" cy="685800"/>
          </a:xfrm>
          <a:prstGeom prst="rect">
            <a:avLst/>
          </a:prstGeom>
          <a:noFill/>
          <a:ln/>
        </p:spPr>
        <p:txBody>
          <a:bodyPr wrap="square" rtlCol="0" anchor="ctr">
            <a:normAutofit/>
          </a:bodyPr>
          <a:lstStyle/>
          <a:p>
            <a:pPr indent="0" marL="0">
              <a:lnSpc>
                <a:spcPct val="118000"/>
              </a:lnSpc>
              <a:buNone/>
            </a:pPr>
            <a:r>
              <a:rPr lang="en-US" sz="1000" dirty="0">
                <a:solidFill>
                  <a:srgbClr val="2E1608"/>
                </a:solidFill>
                <a:latin typeface="Arial" pitchFamily="34" charset="0"/>
                <a:ea typeface="Arial" pitchFamily="34" charset="-122"/>
                <a:cs typeface="Arial" pitchFamily="34" charset="-120"/>
              </a:rPr>
              <a:t>A tool that gives a junior analyst the judgment of a 20-year strategy veteran. When a company plans how to buy an entire category of things (say, all of its packaging, or all of its logistics), the quality of that plan used to depend entirely on whether a veteran strategist with decades of pattern recognition happened to be in the room. Everyone else fell back on generic checklists that produced plausible-sounding plans with no real fit. This captures how the best strategists actually think, as versioned, executable IP, and lets anyone run that expert analysis: feed in the market situation and the client's specific strengths, and it produces a tailored, evidence-backed game plan covering what the market warrants, what this client can execute now, and what's blocked but buildable. It turns scarce, expensive expertise into something the whole firm can use, and lets a junior lead work that used to need a partner. I built and owned how it came together, end to end.</a:t>
            </a:r>
            <a:endParaRPr lang="en-US" sz="1000" dirty="0"/>
          </a:p>
        </p:txBody>
      </p:sp>
      <p:sp>
        <p:nvSpPr>
          <p:cNvPr id="14" name="Shape 12"/>
          <p:cNvSpPr/>
          <p:nvPr/>
        </p:nvSpPr>
        <p:spPr>
          <a:xfrm>
            <a:off x="8092440" y="1097280"/>
            <a:ext cx="3520440" cy="1143000"/>
          </a:xfrm>
          <a:prstGeom prst="roundRect">
            <a:avLst>
              <a:gd name="adj" fmla="val 7200"/>
            </a:avLst>
          </a:prstGeom>
          <a:ln w="15875">
            <a:solidFill>
              <a:srgbClr val="2E1608"/>
            </a:solidFill>
            <a:prstDash val="solid"/>
          </a:ln>
        </p:spPr>
      </p:sp>
      <p:sp>
        <p:nvSpPr>
          <p:cNvPr id="15" name="Text 13"/>
          <p:cNvSpPr/>
          <p:nvPr/>
        </p:nvSpPr>
        <p:spPr>
          <a:xfrm>
            <a:off x="8321040" y="1225296"/>
            <a:ext cx="3108960" cy="530352"/>
          </a:xfrm>
          <a:prstGeom prst="rect">
            <a:avLst/>
          </a:prstGeom>
          <a:noFill/>
          <a:ln/>
        </p:spPr>
        <p:txBody>
          <a:bodyPr wrap="square" rtlCol="0" anchor="ctr"/>
          <a:lstStyle/>
          <a:p>
            <a:pPr indent="0" marL="0">
              <a:buNone/>
            </a:pPr>
            <a:r>
              <a:rPr lang="en-US" sz="2300" dirty="0">
                <a:solidFill>
                  <a:srgbClr val="2E1608"/>
                </a:solidFill>
                <a:latin typeface="Arial Black" pitchFamily="34" charset="0"/>
                <a:ea typeface="Arial Black" pitchFamily="34" charset="-122"/>
                <a:cs typeface="Arial Black" pitchFamily="34" charset="-120"/>
              </a:rPr>
              <a:t>anyone</a:t>
            </a:r>
            <a:endParaRPr lang="en-US" sz="2300" dirty="0"/>
          </a:p>
        </p:txBody>
      </p:sp>
      <p:sp>
        <p:nvSpPr>
          <p:cNvPr id="16" name="Text 14"/>
          <p:cNvSpPr/>
          <p:nvPr/>
        </p:nvSpPr>
        <p:spPr>
          <a:xfrm>
            <a:off x="8321040" y="1773936"/>
            <a:ext cx="3108960" cy="384048"/>
          </a:xfrm>
          <a:prstGeom prst="rect">
            <a:avLst/>
          </a:prstGeom>
          <a:noFill/>
          <a:ln/>
        </p:spPr>
        <p:txBody>
          <a:bodyPr wrap="square" rtlCol="0" anchor="ctr"/>
          <a:lstStyle/>
          <a:p>
            <a:pPr indent="0" marL="0">
              <a:buNone/>
            </a:pPr>
            <a:r>
              <a:rPr lang="en-US" sz="1050" dirty="0">
                <a:solidFill>
                  <a:srgbClr val="401E0A"/>
                </a:solidFill>
                <a:latin typeface="Arial" pitchFamily="34" charset="0"/>
                <a:ea typeface="Arial" pitchFamily="34" charset="-122"/>
                <a:cs typeface="Arial" pitchFamily="34" charset="-120"/>
              </a:rPr>
              <a:t>can run senior-strategist-grade analysis</a:t>
            </a:r>
            <a:endParaRPr lang="en-US" sz="1050" dirty="0"/>
          </a:p>
        </p:txBody>
      </p:sp>
      <p:sp>
        <p:nvSpPr>
          <p:cNvPr id="17" name="Shape 15"/>
          <p:cNvSpPr/>
          <p:nvPr/>
        </p:nvSpPr>
        <p:spPr>
          <a:xfrm>
            <a:off x="8092440" y="2514600"/>
            <a:ext cx="3520440" cy="1143000"/>
          </a:xfrm>
          <a:prstGeom prst="roundRect">
            <a:avLst>
              <a:gd name="adj" fmla="val 7200"/>
            </a:avLst>
          </a:prstGeom>
          <a:ln w="15875">
            <a:solidFill>
              <a:srgbClr val="2E1608"/>
            </a:solidFill>
            <a:prstDash val="solid"/>
          </a:ln>
        </p:spPr>
      </p:sp>
      <p:sp>
        <p:nvSpPr>
          <p:cNvPr id="18" name="Text 16"/>
          <p:cNvSpPr/>
          <p:nvPr/>
        </p:nvSpPr>
        <p:spPr>
          <a:xfrm>
            <a:off x="8321040" y="2642616"/>
            <a:ext cx="3108960" cy="530352"/>
          </a:xfrm>
          <a:prstGeom prst="rect">
            <a:avLst/>
          </a:prstGeom>
          <a:noFill/>
          <a:ln/>
        </p:spPr>
        <p:txBody>
          <a:bodyPr wrap="square" rtlCol="0" anchor="ctr"/>
          <a:lstStyle/>
          <a:p>
            <a:pPr indent="0" marL="0">
              <a:buNone/>
            </a:pPr>
            <a:r>
              <a:rPr lang="en-US" sz="2300" dirty="0">
                <a:solidFill>
                  <a:srgbClr val="2E1608"/>
                </a:solidFill>
                <a:latin typeface="Arial Black" pitchFamily="34" charset="0"/>
                <a:ea typeface="Arial Black" pitchFamily="34" charset="-122"/>
                <a:cs typeface="Arial Black" pitchFamily="34" charset="-120"/>
              </a:rPr>
              <a:t>1 click</a:t>
            </a:r>
            <a:endParaRPr lang="en-US" sz="2300" dirty="0"/>
          </a:p>
        </p:txBody>
      </p:sp>
      <p:sp>
        <p:nvSpPr>
          <p:cNvPr id="19" name="Text 17"/>
          <p:cNvSpPr/>
          <p:nvPr/>
        </p:nvSpPr>
        <p:spPr>
          <a:xfrm>
            <a:off x="8321040" y="3191256"/>
            <a:ext cx="3108960" cy="384048"/>
          </a:xfrm>
          <a:prstGeom prst="rect">
            <a:avLst/>
          </a:prstGeom>
          <a:noFill/>
          <a:ln/>
        </p:spPr>
        <p:txBody>
          <a:bodyPr wrap="square" rtlCol="0" anchor="ctr"/>
          <a:lstStyle/>
          <a:p>
            <a:pPr indent="0" marL="0">
              <a:buNone/>
            </a:pPr>
            <a:r>
              <a:rPr lang="en-US" sz="1050" dirty="0">
                <a:solidFill>
                  <a:srgbClr val="401E0A"/>
                </a:solidFill>
                <a:latin typeface="Arial" pitchFamily="34" charset="0"/>
                <a:ea typeface="Arial" pitchFamily="34" charset="-122"/>
                <a:cs typeface="Arial" pitchFamily="34" charset="-120"/>
              </a:rPr>
              <a:t>to stand up a brand-new category</a:t>
            </a:r>
            <a:endParaRPr lang="en-US" sz="1050" dirty="0"/>
          </a:p>
        </p:txBody>
      </p:sp>
      <p:sp>
        <p:nvSpPr>
          <p:cNvPr id="20" name="Shape 18"/>
          <p:cNvSpPr/>
          <p:nvPr/>
        </p:nvSpPr>
        <p:spPr>
          <a:xfrm>
            <a:off x="8092440" y="3931920"/>
            <a:ext cx="3520440" cy="1143000"/>
          </a:xfrm>
          <a:prstGeom prst="roundRect">
            <a:avLst>
              <a:gd name="adj" fmla="val 7200"/>
            </a:avLst>
          </a:prstGeom>
          <a:ln w="15875">
            <a:solidFill>
              <a:srgbClr val="2E1608"/>
            </a:solidFill>
            <a:prstDash val="solid"/>
          </a:ln>
        </p:spPr>
      </p:sp>
      <p:sp>
        <p:nvSpPr>
          <p:cNvPr id="21" name="Text 19"/>
          <p:cNvSpPr/>
          <p:nvPr/>
        </p:nvSpPr>
        <p:spPr>
          <a:xfrm>
            <a:off x="8321040" y="4059936"/>
            <a:ext cx="3108960" cy="530352"/>
          </a:xfrm>
          <a:prstGeom prst="rect">
            <a:avLst/>
          </a:prstGeom>
          <a:noFill/>
          <a:ln/>
        </p:spPr>
        <p:txBody>
          <a:bodyPr wrap="square" rtlCol="0" anchor="ctr"/>
          <a:lstStyle/>
          <a:p>
            <a:pPr indent="0" marL="0">
              <a:buNone/>
            </a:pPr>
            <a:r>
              <a:rPr lang="en-US" sz="2300" dirty="0">
                <a:solidFill>
                  <a:srgbClr val="2E1608"/>
                </a:solidFill>
                <a:latin typeface="Arial Black" pitchFamily="34" charset="0"/>
                <a:ea typeface="Arial Black" pitchFamily="34" charset="-122"/>
                <a:cs typeface="Arial Black" pitchFamily="34" charset="-120"/>
              </a:rPr>
              <a:t>owned</a:t>
            </a:r>
            <a:endParaRPr lang="en-US" sz="2300" dirty="0"/>
          </a:p>
        </p:txBody>
      </p:sp>
      <p:sp>
        <p:nvSpPr>
          <p:cNvPr id="22" name="Text 20"/>
          <p:cNvSpPr/>
          <p:nvPr/>
        </p:nvSpPr>
        <p:spPr>
          <a:xfrm>
            <a:off x="8321040" y="4608576"/>
            <a:ext cx="3108960" cy="384048"/>
          </a:xfrm>
          <a:prstGeom prst="rect">
            <a:avLst/>
          </a:prstGeom>
          <a:noFill/>
          <a:ln/>
        </p:spPr>
        <p:txBody>
          <a:bodyPr wrap="square" rtlCol="0" anchor="ctr"/>
          <a:lstStyle/>
          <a:p>
            <a:pPr indent="0" marL="0">
              <a:buNone/>
            </a:pPr>
            <a:r>
              <a:rPr lang="en-US" sz="1050" dirty="0">
                <a:solidFill>
                  <a:srgbClr val="401E0A"/>
                </a:solidFill>
                <a:latin typeface="Arial" pitchFamily="34" charset="0"/>
                <a:ea typeface="Arial" pitchFamily="34" charset="-122"/>
                <a:cs typeface="Arial" pitchFamily="34" charset="-120"/>
              </a:rPr>
              <a:t>built and owned, end to end</a:t>
            </a:r>
            <a:endParaRPr lang="en-US" sz="105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CF8D63"/>
        </a:solidFill>
      </p:bgPr>
    </p:bg>
    <p:spTree>
      <p:nvGrpSpPr>
        <p:cNvPr id="1" name=""/>
        <p:cNvGrpSpPr/>
        <p:nvPr/>
      </p:nvGrpSpPr>
      <p:grpSpPr>
        <a:xfrm>
          <a:off x="0" y="0"/>
          <a:ext cx="0" cy="0"/>
          <a:chOff x="0" y="0"/>
          <a:chExt cx="0" cy="0"/>
        </a:xfrm>
      </p:grpSpPr>
      <p:sp>
        <p:nvSpPr>
          <p:cNvPr id="2" name="Text 0"/>
          <p:cNvSpPr/>
          <p:nvPr/>
        </p:nvSpPr>
        <p:spPr>
          <a:xfrm>
            <a:off x="548640" y="384048"/>
            <a:ext cx="8686800" cy="274320"/>
          </a:xfrm>
          <a:prstGeom prst="rect">
            <a:avLst/>
          </a:prstGeom>
          <a:noFill/>
          <a:ln/>
        </p:spPr>
        <p:txBody>
          <a:bodyPr wrap="square" rtlCol="0" anchor="ctr"/>
          <a:lstStyle/>
          <a:p>
            <a:pPr indent="0" marL="0">
              <a:buNone/>
            </a:pPr>
            <a:r>
              <a:rPr lang="en-US" sz="1050" spc="300" kern="0" dirty="0">
                <a:solidFill>
                  <a:srgbClr val="401E0A"/>
                </a:solidFill>
                <a:latin typeface="Arial" pitchFamily="34" charset="0"/>
                <a:ea typeface="Arial" pitchFamily="34" charset="-122"/>
                <a:cs typeface="Arial" pitchFamily="34" charset="-120"/>
              </a:rPr>
              <a:t>CASE STUDY 08 · CATEGORY STRATEGY ENGINE · IN DETAIL</a:t>
            </a:r>
            <a:endParaRPr lang="en-US" sz="1050" dirty="0"/>
          </a:p>
        </p:txBody>
      </p:sp>
      <p:sp>
        <p:nvSpPr>
          <p:cNvPr id="3" name="Text 1"/>
          <p:cNvSpPr/>
          <p:nvPr/>
        </p:nvSpPr>
        <p:spPr>
          <a:xfrm>
            <a:off x="10360152" y="365760"/>
            <a:ext cx="1280160" cy="310896"/>
          </a:xfrm>
          <a:prstGeom prst="rect">
            <a:avLst/>
          </a:prstGeom>
          <a:noFill/>
          <a:ln/>
        </p:spPr>
        <p:txBody>
          <a:bodyPr wrap="square" rtlCol="0" anchor="ctr"/>
          <a:lstStyle/>
          <a:p>
            <a:pPr algn="r" indent="0" marL="0">
              <a:buNone/>
            </a:pPr>
            <a:r>
              <a:rPr lang="en-US" sz="1300" dirty="0">
                <a:solidFill>
                  <a:srgbClr val="2E1608"/>
                </a:solidFill>
                <a:latin typeface="Arial Black" pitchFamily="34" charset="0"/>
                <a:ea typeface="Arial Black" pitchFamily="34" charset="-122"/>
                <a:cs typeface="Arial Black" pitchFamily="34" charset="-120"/>
              </a:rPr>
              <a:t>18</a:t>
            </a:r>
            <a:pPr algn="r" indent="0" marL="0">
              <a:buNone/>
            </a:pPr>
            <a:r>
              <a:rPr lang="en-US" sz="1300" dirty="0">
                <a:solidFill>
                  <a:srgbClr val="401E0A"/>
                </a:solidFill>
                <a:latin typeface="Arial Black" pitchFamily="34" charset="0"/>
                <a:ea typeface="Arial Black" pitchFamily="34" charset="-122"/>
                <a:cs typeface="Arial Black" pitchFamily="34" charset="-120"/>
              </a:rPr>
              <a:t> / 31</a:t>
            </a:r>
            <a:endParaRPr lang="en-US" sz="1300" dirty="0"/>
          </a:p>
        </p:txBody>
      </p:sp>
      <p:sp>
        <p:nvSpPr>
          <p:cNvPr id="4" name="Shape 2"/>
          <p:cNvSpPr/>
          <p:nvPr/>
        </p:nvSpPr>
        <p:spPr>
          <a:xfrm>
            <a:off x="548640" y="749808"/>
            <a:ext cx="11091672" cy="10973"/>
          </a:xfrm>
          <a:prstGeom prst="rect">
            <a:avLst/>
          </a:prstGeom>
          <a:solidFill>
            <a:srgbClr val="AD7350"/>
          </a:solidFill>
          <a:ln/>
        </p:spPr>
      </p:sp>
      <p:sp>
        <p:nvSpPr>
          <p:cNvPr id="5" name="Shape 3"/>
          <p:cNvSpPr/>
          <p:nvPr/>
        </p:nvSpPr>
        <p:spPr>
          <a:xfrm>
            <a:off x="548640" y="6144768"/>
            <a:ext cx="11091672" cy="10973"/>
          </a:xfrm>
          <a:prstGeom prst="rect">
            <a:avLst/>
          </a:prstGeom>
          <a:solidFill>
            <a:srgbClr val="AD7350"/>
          </a:solidFill>
          <a:ln/>
        </p:spPr>
      </p:sp>
      <p:sp>
        <p:nvSpPr>
          <p:cNvPr id="6" name="Text 4"/>
          <p:cNvSpPr/>
          <p:nvPr/>
        </p:nvSpPr>
        <p:spPr>
          <a:xfrm>
            <a:off x="548640" y="6254496"/>
            <a:ext cx="7863840" cy="274320"/>
          </a:xfrm>
          <a:prstGeom prst="rect">
            <a:avLst/>
          </a:prstGeom>
          <a:noFill/>
          <a:ln/>
        </p:spPr>
        <p:txBody>
          <a:bodyPr wrap="square" rtlCol="0" anchor="ctr"/>
          <a:lstStyle/>
          <a:p>
            <a:pPr indent="0" marL="0">
              <a:buNone/>
            </a:pPr>
            <a:r>
              <a:rPr lang="en-US" sz="950" spc="250" kern="0" dirty="0">
                <a:solidFill>
                  <a:srgbClr val="401E0A"/>
                </a:solidFill>
                <a:latin typeface="Arial" pitchFamily="34" charset="0"/>
                <a:ea typeface="Arial" pitchFamily="34" charset="-122"/>
                <a:cs typeface="Arial" pitchFamily="34" charset="-120"/>
              </a:rPr>
              <a:t>VETERAN-GRADE ANALYSIS, ANYONE CAN RUN · NEW CATEGORY IN ONE CLICK · BUILT AND OWNED END TO END</a:t>
            </a:r>
            <a:endParaRPr lang="en-US" sz="950" dirty="0"/>
          </a:p>
        </p:txBody>
      </p:sp>
      <p:sp>
        <p:nvSpPr>
          <p:cNvPr id="7" name="Text 5"/>
          <p:cNvSpPr/>
          <p:nvPr/>
        </p:nvSpPr>
        <p:spPr>
          <a:xfrm>
            <a:off x="7799832" y="6254496"/>
            <a:ext cx="3840480" cy="274320"/>
          </a:xfrm>
          <a:prstGeom prst="rect">
            <a:avLst/>
          </a:prstGeom>
          <a:noFill/>
          <a:ln/>
        </p:spPr>
        <p:txBody>
          <a:bodyPr wrap="square" rtlCol="0" anchor="ctr"/>
          <a:lstStyle/>
          <a:p>
            <a:pPr algn="r" indent="0" marL="0">
              <a:buNone/>
            </a:pPr>
            <a:r>
              <a:rPr lang="en-US" sz="950" spc="250" kern="0" dirty="0">
                <a:solidFill>
                  <a:srgbClr val="401E0A"/>
                </a:solidFill>
                <a:latin typeface="Arial" pitchFamily="34" charset="0"/>
                <a:ea typeface="Arial" pitchFamily="34" charset="-122"/>
                <a:cs typeface="Arial" pitchFamily="34" charset="-120"/>
              </a:rPr>
              <a:t>BUILT IN KEARNEY</a:t>
            </a:r>
            <a:endParaRPr lang="en-US" sz="950" dirty="0"/>
          </a:p>
        </p:txBody>
      </p:sp>
      <p:sp>
        <p:nvSpPr>
          <p:cNvPr id="8" name="Text 6"/>
          <p:cNvSpPr/>
          <p:nvPr/>
        </p:nvSpPr>
        <p:spPr>
          <a:xfrm>
            <a:off x="548640" y="932688"/>
            <a:ext cx="3657600" cy="237744"/>
          </a:xfrm>
          <a:prstGeom prst="rect">
            <a:avLst/>
          </a:prstGeom>
          <a:noFill/>
          <a:ln/>
        </p:spPr>
        <p:txBody>
          <a:bodyPr wrap="square" rtlCol="0" anchor="ctr"/>
          <a:lstStyle/>
          <a:p>
            <a:pPr indent="0" marL="0">
              <a:buNone/>
            </a:pPr>
            <a:r>
              <a:rPr lang="en-US" sz="950" spc="300" kern="0" dirty="0">
                <a:solidFill>
                  <a:srgbClr val="401E0A"/>
                </a:solidFill>
                <a:latin typeface="Arial" pitchFamily="34" charset="0"/>
                <a:ea typeface="Arial" pitchFamily="34" charset="-122"/>
                <a:cs typeface="Arial" pitchFamily="34" charset="-120"/>
              </a:rPr>
              <a:t>HOW IT WORKS</a:t>
            </a:r>
            <a:endParaRPr lang="en-US" sz="950" dirty="0"/>
          </a:p>
        </p:txBody>
      </p:sp>
      <p:sp>
        <p:nvSpPr>
          <p:cNvPr id="9" name="Text 7"/>
          <p:cNvSpPr/>
          <p:nvPr/>
        </p:nvSpPr>
        <p:spPr>
          <a:xfrm>
            <a:off x="548640" y="1261872"/>
            <a:ext cx="5486400" cy="237744"/>
          </a:xfrm>
          <a:prstGeom prst="rect">
            <a:avLst/>
          </a:prstGeom>
          <a:noFill/>
          <a:ln/>
        </p:spPr>
        <p:txBody>
          <a:bodyPr wrap="square" rtlCol="0" anchor="ctr"/>
          <a:lstStyle/>
          <a:p>
            <a:pPr indent="0" marL="0">
              <a:buNone/>
            </a:pPr>
            <a:r>
              <a:rPr lang="en-US" sz="1150" dirty="0">
                <a:solidFill>
                  <a:srgbClr val="401E0A"/>
                </a:solidFill>
                <a:latin typeface="Courier New" pitchFamily="34" charset="0"/>
                <a:ea typeface="Courier New" pitchFamily="34" charset="-122"/>
                <a:cs typeface="Courier New" pitchFamily="34" charset="-120"/>
              </a:rPr>
              <a:t>01  </a:t>
            </a:r>
            <a:pPr indent="0" marL="0">
              <a:buNone/>
            </a:pPr>
            <a:r>
              <a:rPr lang="en-US" sz="1150" b="1" dirty="0">
                <a:solidFill>
                  <a:srgbClr val="2E1608"/>
                </a:solidFill>
                <a:latin typeface="Arial" pitchFamily="34" charset="0"/>
                <a:ea typeface="Arial" pitchFamily="34" charset="-122"/>
                <a:cs typeface="Arial" pitchFamily="34" charset="-120"/>
              </a:rPr>
              <a:t>Methodology as versioned IP</a:t>
            </a:r>
            <a:endParaRPr lang="en-US" sz="1150" dirty="0"/>
          </a:p>
        </p:txBody>
      </p:sp>
      <p:sp>
        <p:nvSpPr>
          <p:cNvPr id="10" name="Text 8"/>
          <p:cNvSpPr/>
          <p:nvPr/>
        </p:nvSpPr>
        <p:spPr>
          <a:xfrm>
            <a:off x="868680" y="1517904"/>
            <a:ext cx="5212080" cy="347472"/>
          </a:xfrm>
          <a:prstGeom prst="rect">
            <a:avLst/>
          </a:prstGeom>
          <a:noFill/>
          <a:ln/>
        </p:spPr>
        <p:txBody>
          <a:bodyPr wrap="square" rtlCol="0" anchor="ctr">
            <a:normAutofit/>
          </a:bodyPr>
          <a:lstStyle/>
          <a:p>
            <a:pPr indent="0" marL="0">
              <a:lnSpc>
                <a:spcPct val="115000"/>
              </a:lnSpc>
              <a:buNone/>
            </a:pPr>
            <a:r>
              <a:rPr lang="en-US" sz="950" dirty="0">
                <a:solidFill>
                  <a:srgbClr val="401E0A"/>
                </a:solidFill>
                <a:latin typeface="Arial" pitchFamily="34" charset="0"/>
                <a:ea typeface="Arial" pitchFamily="34" charset="-122"/>
                <a:cs typeface="Arial" pitchFamily="34" charset="-120"/>
              </a:rPr>
              <a:t>Expert judgment is captured as immutable methodology versions. Every diagnosis pins to one version, so editing the method never silently rewrites past results.</a:t>
            </a:r>
            <a:endParaRPr lang="en-US" sz="950" dirty="0"/>
          </a:p>
        </p:txBody>
      </p:sp>
      <p:sp>
        <p:nvSpPr>
          <p:cNvPr id="11" name="Text 9"/>
          <p:cNvSpPr/>
          <p:nvPr/>
        </p:nvSpPr>
        <p:spPr>
          <a:xfrm>
            <a:off x="548640" y="1993392"/>
            <a:ext cx="5486400" cy="237744"/>
          </a:xfrm>
          <a:prstGeom prst="rect">
            <a:avLst/>
          </a:prstGeom>
          <a:noFill/>
          <a:ln/>
        </p:spPr>
        <p:txBody>
          <a:bodyPr wrap="square" rtlCol="0" anchor="ctr"/>
          <a:lstStyle/>
          <a:p>
            <a:pPr indent="0" marL="0">
              <a:buNone/>
            </a:pPr>
            <a:r>
              <a:rPr lang="en-US" sz="1150" dirty="0">
                <a:solidFill>
                  <a:srgbClr val="401E0A"/>
                </a:solidFill>
                <a:latin typeface="Courier New" pitchFamily="34" charset="0"/>
                <a:ea typeface="Courier New" pitchFamily="34" charset="-122"/>
                <a:cs typeface="Courier New" pitchFamily="34" charset="-120"/>
              </a:rPr>
              <a:t>02  </a:t>
            </a:r>
            <a:pPr indent="0" marL="0">
              <a:buNone/>
            </a:pPr>
            <a:r>
              <a:rPr lang="en-US" sz="1150" b="1" dirty="0">
                <a:solidFill>
                  <a:srgbClr val="2E1608"/>
                </a:solidFill>
                <a:latin typeface="Arial" pitchFamily="34" charset="0"/>
                <a:ea typeface="Arial" pitchFamily="34" charset="-122"/>
                <a:cs typeface="Arial" pitchFamily="34" charset="-120"/>
              </a:rPr>
              <a:t>AI extracts, humans freeze</a:t>
            </a:r>
            <a:endParaRPr lang="en-US" sz="1150" dirty="0"/>
          </a:p>
        </p:txBody>
      </p:sp>
      <p:sp>
        <p:nvSpPr>
          <p:cNvPr id="12" name="Text 10"/>
          <p:cNvSpPr/>
          <p:nvPr/>
        </p:nvSpPr>
        <p:spPr>
          <a:xfrm>
            <a:off x="868680" y="2249424"/>
            <a:ext cx="5212080" cy="640080"/>
          </a:xfrm>
          <a:prstGeom prst="rect">
            <a:avLst/>
          </a:prstGeom>
          <a:noFill/>
          <a:ln/>
        </p:spPr>
        <p:txBody>
          <a:bodyPr wrap="square" rtlCol="0" anchor="ctr">
            <a:normAutofit/>
          </a:bodyPr>
          <a:lstStyle/>
          <a:p>
            <a:pPr indent="0" marL="0">
              <a:lnSpc>
                <a:spcPct val="115000"/>
              </a:lnSpc>
              <a:buNone/>
            </a:pPr>
            <a:r>
              <a:rPr lang="en-US" sz="950" dirty="0">
                <a:solidFill>
                  <a:srgbClr val="401E0A"/>
                </a:solidFill>
                <a:latin typeface="Arial" pitchFamily="34" charset="0"/>
                <a:ea typeface="Arial" pitchFamily="34" charset="-122"/>
                <a:cs typeface="Arial" pitchFamily="34" charset="-120"/>
              </a:rPr>
              <a:t>A battery of extraction pipelines does the reading: market intelligence scanned and scored against market themes; meeting notes, spend data, and contract files mined to score client maturity against capability themes. Experts review, and the readings freeze into an auditable snapshot before anything is judged.</a:t>
            </a:r>
            <a:endParaRPr lang="en-US" sz="950" dirty="0"/>
          </a:p>
        </p:txBody>
      </p:sp>
      <p:sp>
        <p:nvSpPr>
          <p:cNvPr id="13" name="Text 11"/>
          <p:cNvSpPr/>
          <p:nvPr/>
        </p:nvSpPr>
        <p:spPr>
          <a:xfrm>
            <a:off x="548640" y="3017520"/>
            <a:ext cx="5486400" cy="237744"/>
          </a:xfrm>
          <a:prstGeom prst="rect">
            <a:avLst/>
          </a:prstGeom>
          <a:noFill/>
          <a:ln/>
        </p:spPr>
        <p:txBody>
          <a:bodyPr wrap="square" rtlCol="0" anchor="ctr"/>
          <a:lstStyle/>
          <a:p>
            <a:pPr indent="0" marL="0">
              <a:buNone/>
            </a:pPr>
            <a:r>
              <a:rPr lang="en-US" sz="1150" dirty="0">
                <a:solidFill>
                  <a:srgbClr val="401E0A"/>
                </a:solidFill>
                <a:latin typeface="Courier New" pitchFamily="34" charset="0"/>
                <a:ea typeface="Courier New" pitchFamily="34" charset="-122"/>
                <a:cs typeface="Courier New" pitchFamily="34" charset="-120"/>
              </a:rPr>
              <a:t>03  </a:t>
            </a:r>
            <a:pPr indent="0" marL="0">
              <a:buNone/>
            </a:pPr>
            <a:r>
              <a:rPr lang="en-US" sz="1150" b="1" dirty="0">
                <a:solidFill>
                  <a:srgbClr val="2E1608"/>
                </a:solidFill>
                <a:latin typeface="Arial" pitchFamily="34" charset="0"/>
                <a:ea typeface="Arial" pitchFamily="34" charset="-122"/>
                <a:cs typeface="Arial" pitchFamily="34" charset="-120"/>
              </a:rPr>
              <a:t>A deterministic core makes the calls</a:t>
            </a:r>
            <a:endParaRPr lang="en-US" sz="1150" dirty="0"/>
          </a:p>
        </p:txBody>
      </p:sp>
      <p:sp>
        <p:nvSpPr>
          <p:cNvPr id="14" name="Text 12"/>
          <p:cNvSpPr/>
          <p:nvPr/>
        </p:nvSpPr>
        <p:spPr>
          <a:xfrm>
            <a:off x="868680" y="3273552"/>
            <a:ext cx="5212080" cy="493776"/>
          </a:xfrm>
          <a:prstGeom prst="rect">
            <a:avLst/>
          </a:prstGeom>
          <a:noFill/>
          <a:ln/>
        </p:spPr>
        <p:txBody>
          <a:bodyPr wrap="square" rtlCol="0" anchor="ctr">
            <a:normAutofit/>
          </a:bodyPr>
          <a:lstStyle/>
          <a:p>
            <a:pPr indent="0" marL="0">
              <a:lnSpc>
                <a:spcPct val="115000"/>
              </a:lnSpc>
              <a:buNone/>
            </a:pPr>
            <a:r>
              <a:rPr lang="en-US" sz="950" dirty="0">
                <a:solidFill>
                  <a:srgbClr val="401E0A"/>
                </a:solidFill>
                <a:latin typeface="Arial" pitchFamily="34" charset="0"/>
                <a:ea typeface="Arial" pitchFamily="34" charset="-122"/>
                <a:cs typeface="Arial" pitchFamily="34" charset="-120"/>
              </a:rPr>
              <a:t>Diagnosis is a pure function over frozen readings: the market read determines what kind of category this is and which strategies are relevant; the client read gates which of them are executable. Same inputs, same answer, every time.</a:t>
            </a:r>
            <a:endParaRPr lang="en-US" sz="950" dirty="0"/>
          </a:p>
        </p:txBody>
      </p:sp>
      <p:sp>
        <p:nvSpPr>
          <p:cNvPr id="15" name="Text 13"/>
          <p:cNvSpPr/>
          <p:nvPr/>
        </p:nvSpPr>
        <p:spPr>
          <a:xfrm>
            <a:off x="548640" y="3895344"/>
            <a:ext cx="5486400" cy="237744"/>
          </a:xfrm>
          <a:prstGeom prst="rect">
            <a:avLst/>
          </a:prstGeom>
          <a:noFill/>
          <a:ln/>
        </p:spPr>
        <p:txBody>
          <a:bodyPr wrap="square" rtlCol="0" anchor="ctr"/>
          <a:lstStyle/>
          <a:p>
            <a:pPr indent="0" marL="0">
              <a:buNone/>
            </a:pPr>
            <a:r>
              <a:rPr lang="en-US" sz="1150" dirty="0">
                <a:solidFill>
                  <a:srgbClr val="401E0A"/>
                </a:solidFill>
                <a:latin typeface="Courier New" pitchFamily="34" charset="0"/>
                <a:ea typeface="Courier New" pitchFamily="34" charset="-122"/>
                <a:cs typeface="Courier New" pitchFamily="34" charset="-120"/>
              </a:rPr>
              <a:t>04  </a:t>
            </a:r>
            <a:pPr indent="0" marL="0">
              <a:buNone/>
            </a:pPr>
            <a:r>
              <a:rPr lang="en-US" sz="1150" b="1" dirty="0">
                <a:solidFill>
                  <a:srgbClr val="2E1608"/>
                </a:solidFill>
                <a:latin typeface="Arial" pitchFamily="34" charset="0"/>
                <a:ea typeface="Arial" pitchFamily="34" charset="-122"/>
                <a:cs typeface="Arial" pitchFamily="34" charset="-120"/>
              </a:rPr>
              <a:t>AI narrates last, decides never</a:t>
            </a:r>
            <a:endParaRPr lang="en-US" sz="1150" dirty="0"/>
          </a:p>
        </p:txBody>
      </p:sp>
      <p:sp>
        <p:nvSpPr>
          <p:cNvPr id="16" name="Text 14"/>
          <p:cNvSpPr/>
          <p:nvPr/>
        </p:nvSpPr>
        <p:spPr>
          <a:xfrm>
            <a:off x="868680" y="4151376"/>
            <a:ext cx="5212080" cy="493776"/>
          </a:xfrm>
          <a:prstGeom prst="rect">
            <a:avLst/>
          </a:prstGeom>
          <a:noFill/>
          <a:ln/>
        </p:spPr>
        <p:txBody>
          <a:bodyPr wrap="square" rtlCol="0" anchor="ctr">
            <a:normAutofit/>
          </a:bodyPr>
          <a:lstStyle/>
          <a:p>
            <a:pPr indent="0" marL="0">
              <a:lnSpc>
                <a:spcPct val="115000"/>
              </a:lnSpc>
              <a:buNone/>
            </a:pPr>
            <a:r>
              <a:rPr lang="en-US" sz="950" dirty="0">
                <a:solidFill>
                  <a:srgbClr val="401E0A"/>
                </a:solidFill>
                <a:latin typeface="Arial" pitchFamily="34" charset="0"/>
                <a:ea typeface="Arial" pitchFamily="34" charset="-122"/>
                <a:cs typeface="Arial" pitchFamily="34" charset="-120"/>
              </a:rPr>
              <a:t>An optional narrative layer writes the playbook's prose strictly from the engine's verdicts, with validation and a deterministic fallback. The model upgrades the language, not the judgment.</a:t>
            </a:r>
            <a:endParaRPr lang="en-US" sz="950" dirty="0"/>
          </a:p>
        </p:txBody>
      </p:sp>
      <p:sp>
        <p:nvSpPr>
          <p:cNvPr id="17" name="Text 15"/>
          <p:cNvSpPr/>
          <p:nvPr/>
        </p:nvSpPr>
        <p:spPr>
          <a:xfrm>
            <a:off x="6446520" y="932688"/>
            <a:ext cx="3657600" cy="237744"/>
          </a:xfrm>
          <a:prstGeom prst="rect">
            <a:avLst/>
          </a:prstGeom>
          <a:noFill/>
          <a:ln/>
        </p:spPr>
        <p:txBody>
          <a:bodyPr wrap="square" rtlCol="0" anchor="ctr"/>
          <a:lstStyle/>
          <a:p>
            <a:pPr indent="0" marL="0">
              <a:buNone/>
            </a:pPr>
            <a:r>
              <a:rPr lang="en-US" sz="950" spc="300" kern="0" dirty="0">
                <a:solidFill>
                  <a:srgbClr val="401E0A"/>
                </a:solidFill>
                <a:latin typeface="Arial" pitchFamily="34" charset="0"/>
                <a:ea typeface="Arial" pitchFamily="34" charset="-122"/>
                <a:cs typeface="Arial" pitchFamily="34" charset="-120"/>
              </a:rPr>
              <a:t>DESIGN DECISIONS</a:t>
            </a:r>
            <a:endParaRPr lang="en-US" sz="950" dirty="0"/>
          </a:p>
        </p:txBody>
      </p:sp>
      <p:sp>
        <p:nvSpPr>
          <p:cNvPr id="18" name="Text 16"/>
          <p:cNvSpPr/>
          <p:nvPr/>
        </p:nvSpPr>
        <p:spPr>
          <a:xfrm>
            <a:off x="6446520" y="1261872"/>
            <a:ext cx="5166360" cy="237744"/>
          </a:xfrm>
          <a:prstGeom prst="rect">
            <a:avLst/>
          </a:prstGeom>
          <a:noFill/>
          <a:ln/>
        </p:spPr>
        <p:txBody>
          <a:bodyPr wrap="square" rtlCol="0" anchor="ctr"/>
          <a:lstStyle/>
          <a:p>
            <a:pPr indent="0" marL="0">
              <a:buNone/>
            </a:pPr>
            <a:r>
              <a:rPr lang="en-US" sz="1150" b="1" dirty="0">
                <a:solidFill>
                  <a:srgbClr val="2E1608"/>
                </a:solidFill>
                <a:latin typeface="Arial" pitchFamily="34" charset="0"/>
                <a:ea typeface="Arial" pitchFamily="34" charset="-122"/>
                <a:cs typeface="Arial" pitchFamily="34" charset="-120"/>
              </a:rPr>
              <a:t>The engine ranks, AI makes it land</a:t>
            </a:r>
            <a:endParaRPr lang="en-US" sz="1150" dirty="0"/>
          </a:p>
        </p:txBody>
      </p:sp>
      <p:sp>
        <p:nvSpPr>
          <p:cNvPr id="19" name="Text 17"/>
          <p:cNvSpPr/>
          <p:nvPr/>
        </p:nvSpPr>
        <p:spPr>
          <a:xfrm>
            <a:off x="6446520" y="1517904"/>
            <a:ext cx="5166360" cy="640080"/>
          </a:xfrm>
          <a:prstGeom prst="rect">
            <a:avLst/>
          </a:prstGeom>
          <a:noFill/>
          <a:ln/>
        </p:spPr>
        <p:txBody>
          <a:bodyPr wrap="square" rtlCol="0" anchor="ctr">
            <a:normAutofit/>
          </a:bodyPr>
          <a:lstStyle/>
          <a:p>
            <a:pPr indent="0" marL="0">
              <a:lnSpc>
                <a:spcPct val="115000"/>
              </a:lnSpc>
              <a:buNone/>
            </a:pPr>
            <a:r>
              <a:rPr lang="en-US" sz="950" dirty="0">
                <a:solidFill>
                  <a:srgbClr val="401E0A"/>
                </a:solidFill>
                <a:latin typeface="Arial" pitchFamily="34" charset="0"/>
                <a:ea typeface="Arial" pitchFamily="34" charset="-122"/>
                <a:cs typeface="Arial" pitchFamily="34" charset="-120"/>
              </a:rPr>
              <a:t>A deterministic engine ranks the recommended levers, so the list is stable and defensible. AI then tailors each one into an actionable recommendation the project team can carry into the room: concrete moves that hold up in front of category managers, CXOs, and finance teams alike.</a:t>
            </a:r>
            <a:endParaRPr lang="en-US" sz="950" dirty="0"/>
          </a:p>
        </p:txBody>
      </p:sp>
      <p:sp>
        <p:nvSpPr>
          <p:cNvPr id="20" name="Text 18"/>
          <p:cNvSpPr/>
          <p:nvPr/>
        </p:nvSpPr>
        <p:spPr>
          <a:xfrm>
            <a:off x="6446520" y="2286000"/>
            <a:ext cx="5166360" cy="237744"/>
          </a:xfrm>
          <a:prstGeom prst="rect">
            <a:avLst/>
          </a:prstGeom>
          <a:noFill/>
          <a:ln/>
        </p:spPr>
        <p:txBody>
          <a:bodyPr wrap="square" rtlCol="0" anchor="ctr"/>
          <a:lstStyle/>
          <a:p>
            <a:pPr indent="0" marL="0">
              <a:buNone/>
            </a:pPr>
            <a:r>
              <a:rPr lang="en-US" sz="1150" b="1" dirty="0">
                <a:solidFill>
                  <a:srgbClr val="2E1608"/>
                </a:solidFill>
                <a:latin typeface="Arial" pitchFamily="34" charset="0"/>
                <a:ea typeface="Arial" pitchFamily="34" charset="-122"/>
                <a:cs typeface="Arial" pitchFamily="34" charset="-120"/>
              </a:rPr>
              <a:t>Market votes; the client gates</a:t>
            </a:r>
            <a:endParaRPr lang="en-US" sz="1150" dirty="0"/>
          </a:p>
        </p:txBody>
      </p:sp>
      <p:sp>
        <p:nvSpPr>
          <p:cNvPr id="21" name="Text 19"/>
          <p:cNvSpPr/>
          <p:nvPr/>
        </p:nvSpPr>
        <p:spPr>
          <a:xfrm>
            <a:off x="6446520" y="2542032"/>
            <a:ext cx="5166360" cy="493776"/>
          </a:xfrm>
          <a:prstGeom prst="rect">
            <a:avLst/>
          </a:prstGeom>
          <a:noFill/>
          <a:ln/>
        </p:spPr>
        <p:txBody>
          <a:bodyPr wrap="square" rtlCol="0" anchor="ctr">
            <a:normAutofit/>
          </a:bodyPr>
          <a:lstStyle/>
          <a:p>
            <a:pPr indent="0" marL="0">
              <a:lnSpc>
                <a:spcPct val="115000"/>
              </a:lnSpc>
              <a:buNone/>
            </a:pPr>
            <a:r>
              <a:rPr lang="en-US" sz="950" dirty="0">
                <a:solidFill>
                  <a:srgbClr val="401E0A"/>
                </a:solidFill>
                <a:latin typeface="Arial" pitchFamily="34" charset="0"/>
                <a:ea typeface="Arial" pitchFamily="34" charset="-122"/>
                <a:cs typeface="Arial" pitchFamily="34" charset="-120"/>
              </a:rPr>
              <a:t>Client context never redefines what a commodity structurally is. It only filters what's actionable. Keeping those concerns separate is what makes the output defensible in front of a CPO.</a:t>
            </a:r>
            <a:endParaRPr lang="en-US" sz="950" dirty="0"/>
          </a:p>
        </p:txBody>
      </p:sp>
      <p:sp>
        <p:nvSpPr>
          <p:cNvPr id="22" name="Text 20"/>
          <p:cNvSpPr/>
          <p:nvPr/>
        </p:nvSpPr>
        <p:spPr>
          <a:xfrm>
            <a:off x="6446520" y="3163824"/>
            <a:ext cx="5166360" cy="237744"/>
          </a:xfrm>
          <a:prstGeom prst="rect">
            <a:avLst/>
          </a:prstGeom>
          <a:noFill/>
          <a:ln/>
        </p:spPr>
        <p:txBody>
          <a:bodyPr wrap="square" rtlCol="0" anchor="ctr"/>
          <a:lstStyle/>
          <a:p>
            <a:pPr indent="0" marL="0">
              <a:buNone/>
            </a:pPr>
            <a:r>
              <a:rPr lang="en-US" sz="1150" b="1" dirty="0">
                <a:solidFill>
                  <a:srgbClr val="2E1608"/>
                </a:solidFill>
                <a:latin typeface="Arial" pitchFamily="34" charset="0"/>
                <a:ea typeface="Arial" pitchFamily="34" charset="-122"/>
                <a:cs typeface="Arial" pitchFamily="34" charset="-120"/>
              </a:rPr>
              <a:t>Clone, don't rebuild</a:t>
            </a:r>
            <a:endParaRPr lang="en-US" sz="1150" dirty="0"/>
          </a:p>
        </p:txBody>
      </p:sp>
      <p:sp>
        <p:nvSpPr>
          <p:cNvPr id="23" name="Text 21"/>
          <p:cNvSpPr/>
          <p:nvPr/>
        </p:nvSpPr>
        <p:spPr>
          <a:xfrm>
            <a:off x="6446520" y="3419856"/>
            <a:ext cx="5166360" cy="640080"/>
          </a:xfrm>
          <a:prstGeom prst="rect">
            <a:avLst/>
          </a:prstGeom>
          <a:noFill/>
          <a:ln/>
        </p:spPr>
        <p:txBody>
          <a:bodyPr wrap="square" rtlCol="0" anchor="ctr">
            <a:normAutofit/>
          </a:bodyPr>
          <a:lstStyle/>
          <a:p>
            <a:pPr indent="0" marL="0">
              <a:lnSpc>
                <a:spcPct val="115000"/>
              </a:lnSpc>
              <a:buNone/>
            </a:pPr>
            <a:r>
              <a:rPr lang="en-US" sz="950" dirty="0">
                <a:solidFill>
                  <a:srgbClr val="401E0A"/>
                </a:solidFill>
                <a:latin typeface="Arial" pitchFamily="34" charset="0"/>
                <a:ea typeface="Arial" pitchFamily="34" charset="-122"/>
                <a:cs typeface="Arial" pitchFamily="34" charset="-120"/>
              </a:rPr>
              <a:t>A new category stands up with a click, not a rebuild: an AI pipeline reuses the codified, SME-validated commodity expertise and auto-tailors the market and client extraction prompts to the new category. Scaling stopped depending on scarce experts; an analyst can now lead a client workstream end to end with minimal SME involvement.</a:t>
            </a:r>
            <a:endParaRPr lang="en-US" sz="95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7F3E8"/>
        </a:solidFill>
      </p:bgPr>
    </p:bg>
    <p:spTree>
      <p:nvGrpSpPr>
        <p:cNvPr id="1" name=""/>
        <p:cNvGrpSpPr/>
        <p:nvPr/>
      </p:nvGrpSpPr>
      <p:grpSpPr>
        <a:xfrm>
          <a:off x="0" y="0"/>
          <a:ext cx="0" cy="0"/>
          <a:chOff x="0" y="0"/>
          <a:chExt cx="0" cy="0"/>
        </a:xfrm>
      </p:grpSpPr>
      <p:sp>
        <p:nvSpPr>
          <p:cNvPr id="2" name="Text 0"/>
          <p:cNvSpPr/>
          <p:nvPr/>
        </p:nvSpPr>
        <p:spPr>
          <a:xfrm>
            <a:off x="548640" y="384048"/>
            <a:ext cx="8686800" cy="274320"/>
          </a:xfrm>
          <a:prstGeom prst="rect">
            <a:avLst/>
          </a:prstGeom>
          <a:noFill/>
          <a:ln/>
        </p:spPr>
        <p:txBody>
          <a:bodyPr wrap="square" rtlCol="0" anchor="ctr"/>
          <a:lstStyle/>
          <a:p>
            <a:pPr indent="0" marL="0">
              <a:buNone/>
            </a:pPr>
            <a:r>
              <a:rPr lang="en-US" sz="1050" spc="300" kern="0" dirty="0">
                <a:solidFill>
                  <a:srgbClr val="6B6353"/>
                </a:solidFill>
                <a:latin typeface="Arial" pitchFamily="34" charset="0"/>
                <a:ea typeface="Arial" pitchFamily="34" charset="-122"/>
                <a:cs typeface="Arial" pitchFamily="34" charset="-120"/>
              </a:rPr>
              <a:t>CASE STUDY 09 · SUPPLIER INTELLIGENCE &amp; BENCHMARKING</a:t>
            </a:r>
            <a:endParaRPr lang="en-US" sz="1050" dirty="0"/>
          </a:p>
        </p:txBody>
      </p:sp>
      <p:sp>
        <p:nvSpPr>
          <p:cNvPr id="3" name="Text 1"/>
          <p:cNvSpPr/>
          <p:nvPr/>
        </p:nvSpPr>
        <p:spPr>
          <a:xfrm>
            <a:off x="10360152" y="365760"/>
            <a:ext cx="1280160" cy="310896"/>
          </a:xfrm>
          <a:prstGeom prst="rect">
            <a:avLst/>
          </a:prstGeom>
          <a:noFill/>
          <a:ln/>
        </p:spPr>
        <p:txBody>
          <a:bodyPr wrap="square" rtlCol="0" anchor="ctr"/>
          <a:lstStyle/>
          <a:p>
            <a:pPr algn="r" indent="0" marL="0">
              <a:buNone/>
            </a:pPr>
            <a:r>
              <a:rPr lang="en-US" sz="1300" dirty="0">
                <a:solidFill>
                  <a:srgbClr val="1B170F"/>
                </a:solidFill>
                <a:latin typeface="Arial Black" pitchFamily="34" charset="0"/>
                <a:ea typeface="Arial Black" pitchFamily="34" charset="-122"/>
                <a:cs typeface="Arial Black" pitchFamily="34" charset="-120"/>
              </a:rPr>
              <a:t>19</a:t>
            </a:r>
            <a:pPr algn="r" indent="0" marL="0">
              <a:buNone/>
            </a:pPr>
            <a:r>
              <a:rPr lang="en-US" sz="1300" dirty="0">
                <a:solidFill>
                  <a:srgbClr val="6B6353"/>
                </a:solidFill>
                <a:latin typeface="Arial Black" pitchFamily="34" charset="0"/>
                <a:ea typeface="Arial Black" pitchFamily="34" charset="-122"/>
                <a:cs typeface="Arial Black" pitchFamily="34" charset="-120"/>
              </a:rPr>
              <a:t> / 31</a:t>
            </a:r>
            <a:endParaRPr lang="en-US" sz="1300" dirty="0"/>
          </a:p>
        </p:txBody>
      </p:sp>
      <p:sp>
        <p:nvSpPr>
          <p:cNvPr id="4" name="Shape 2"/>
          <p:cNvSpPr/>
          <p:nvPr/>
        </p:nvSpPr>
        <p:spPr>
          <a:xfrm>
            <a:off x="548640" y="749808"/>
            <a:ext cx="11091672" cy="10973"/>
          </a:xfrm>
          <a:prstGeom prst="rect">
            <a:avLst/>
          </a:prstGeom>
          <a:solidFill>
            <a:srgbClr val="D8CDB4"/>
          </a:solidFill>
          <a:ln/>
        </p:spPr>
      </p:sp>
      <p:sp>
        <p:nvSpPr>
          <p:cNvPr id="5" name="Shape 3"/>
          <p:cNvSpPr/>
          <p:nvPr/>
        </p:nvSpPr>
        <p:spPr>
          <a:xfrm>
            <a:off x="548640" y="6144768"/>
            <a:ext cx="11091672" cy="10973"/>
          </a:xfrm>
          <a:prstGeom prst="rect">
            <a:avLst/>
          </a:prstGeom>
          <a:solidFill>
            <a:srgbClr val="D8CDB4"/>
          </a:solidFill>
          <a:ln/>
        </p:spPr>
      </p:sp>
      <p:sp>
        <p:nvSpPr>
          <p:cNvPr id="6" name="Text 4"/>
          <p:cNvSpPr/>
          <p:nvPr/>
        </p:nvSpPr>
        <p:spPr>
          <a:xfrm>
            <a:off x="548640" y="6254496"/>
            <a:ext cx="7863840" cy="274320"/>
          </a:xfrm>
          <a:prstGeom prst="rect">
            <a:avLst/>
          </a:prstGeom>
          <a:noFill/>
          <a:ln/>
        </p:spPr>
        <p:txBody>
          <a:bodyPr wrap="square" rtlCol="0" anchor="ctr"/>
          <a:lstStyle/>
          <a:p>
            <a:pPr indent="0" marL="0">
              <a:buNone/>
            </a:pPr>
            <a:r>
              <a:rPr lang="en-US" sz="950" spc="250" kern="0" dirty="0">
                <a:solidFill>
                  <a:srgbClr val="6B6353"/>
                </a:solidFill>
                <a:latin typeface="Arial" pitchFamily="34" charset="0"/>
                <a:ea typeface="Arial" pitchFamily="34" charset="-122"/>
                <a:cs typeface="Arial" pitchFamily="34" charset="-120"/>
              </a:rPr>
              <a:t>A DAY → ~10 MINUTES · DATA FROM 200+ COMPANIES · EVIDENCE, NOT GUESSWORK</a:t>
            </a:r>
            <a:endParaRPr lang="en-US" sz="950" dirty="0"/>
          </a:p>
        </p:txBody>
      </p:sp>
      <p:sp>
        <p:nvSpPr>
          <p:cNvPr id="7" name="Text 5"/>
          <p:cNvSpPr/>
          <p:nvPr/>
        </p:nvSpPr>
        <p:spPr>
          <a:xfrm>
            <a:off x="7799832" y="6254496"/>
            <a:ext cx="3840480" cy="274320"/>
          </a:xfrm>
          <a:prstGeom prst="rect">
            <a:avLst/>
          </a:prstGeom>
          <a:noFill/>
          <a:ln/>
        </p:spPr>
        <p:txBody>
          <a:bodyPr wrap="square" rtlCol="0" anchor="ctr"/>
          <a:lstStyle/>
          <a:p>
            <a:pPr algn="r" indent="0" marL="0">
              <a:buNone/>
            </a:pPr>
            <a:r>
              <a:rPr lang="en-US" sz="950" spc="250" kern="0" dirty="0">
                <a:solidFill>
                  <a:srgbClr val="6B6353"/>
                </a:solidFill>
                <a:latin typeface="Arial" pitchFamily="34" charset="0"/>
                <a:ea typeface="Arial" pitchFamily="34" charset="-122"/>
                <a:cs typeface="Arial" pitchFamily="34" charset="-120"/>
              </a:rPr>
              <a:t>BUILT IN KEARNEY</a:t>
            </a:r>
            <a:endParaRPr lang="en-US" sz="950" dirty="0"/>
          </a:p>
        </p:txBody>
      </p:sp>
      <p:sp>
        <p:nvSpPr>
          <p:cNvPr id="8" name="Text 6"/>
          <p:cNvSpPr/>
          <p:nvPr/>
        </p:nvSpPr>
        <p:spPr>
          <a:xfrm>
            <a:off x="548640" y="914400"/>
            <a:ext cx="7223760" cy="1325880"/>
          </a:xfrm>
          <a:prstGeom prst="rect">
            <a:avLst/>
          </a:prstGeom>
          <a:noFill/>
          <a:ln/>
        </p:spPr>
        <p:txBody>
          <a:bodyPr wrap="square" rtlCol="0" anchor="ctr"/>
          <a:lstStyle/>
          <a:p>
            <a:pPr indent="0" marL="0">
              <a:buNone/>
            </a:pPr>
            <a:r>
              <a:rPr lang="en-US" sz="3000" dirty="0">
                <a:solidFill>
                  <a:srgbClr val="1B170F"/>
                </a:solidFill>
                <a:latin typeface="Arial Black" pitchFamily="34" charset="0"/>
                <a:ea typeface="Arial Black" pitchFamily="34" charset="-122"/>
                <a:cs typeface="Arial Black" pitchFamily="34" charset="-120"/>
              </a:rPr>
              <a:t>A day's research.</a:t>
            </a:r>
            <a:endParaRPr lang="en-US" sz="3000" dirty="0"/>
          </a:p>
          <a:p>
            <a:pPr indent="0" marL="0">
              <a:buNone/>
            </a:pPr>
            <a:r>
              <a:rPr lang="en-US" sz="3000" dirty="0">
                <a:solidFill>
                  <a:srgbClr val="1B170F"/>
                </a:solidFill>
                <a:latin typeface="Arial Black" pitchFamily="34" charset="0"/>
                <a:ea typeface="Arial Black" pitchFamily="34" charset="-122"/>
                <a:cs typeface="Arial Black" pitchFamily="34" charset="-120"/>
              </a:rPr>
              <a:t>Ten minutes.</a:t>
            </a:r>
            <a:endParaRPr lang="en-US" sz="3000" dirty="0"/>
          </a:p>
        </p:txBody>
      </p:sp>
      <p:sp>
        <p:nvSpPr>
          <p:cNvPr id="9" name="Text 7"/>
          <p:cNvSpPr/>
          <p:nvPr/>
        </p:nvSpPr>
        <p:spPr>
          <a:xfrm>
            <a:off x="548640" y="2331720"/>
            <a:ext cx="6949440" cy="914400"/>
          </a:xfrm>
          <a:prstGeom prst="rect">
            <a:avLst/>
          </a:prstGeom>
          <a:noFill/>
          <a:ln/>
        </p:spPr>
        <p:txBody>
          <a:bodyPr wrap="square" rtlCol="0" anchor="ctr">
            <a:normAutofit/>
          </a:bodyPr>
          <a:lstStyle/>
          <a:p>
            <a:pPr indent="0" marL="0">
              <a:lnSpc>
                <a:spcPct val="120000"/>
              </a:lnSpc>
              <a:buNone/>
            </a:pPr>
            <a:r>
              <a:rPr lang="en-US" sz="1200" dirty="0">
                <a:solidFill>
                  <a:srgbClr val="6B6353"/>
                </a:solidFill>
                <a:latin typeface="Arial" pitchFamily="34" charset="0"/>
                <a:ea typeface="Arial" pitchFamily="34" charset="-122"/>
                <a:cs typeface="Arial" pitchFamily="34" charset="-120"/>
              </a:rPr>
              <a:t>Every buying decision starts with three questions: what should this cost, who else could we buy from, and what have similar companies saved? Answering took an analyst a full day of digging, and the first AI attempt just made things up. This answers all three in minutes, backed by real data from hundreds of companies, not guesswork. I led the build, including scrapping a first version that failed.</a:t>
            </a:r>
            <a:endParaRPr lang="en-US" sz="1200" dirty="0"/>
          </a:p>
        </p:txBody>
      </p:sp>
      <p:sp>
        <p:nvSpPr>
          <p:cNvPr id="10" name="Text 8"/>
          <p:cNvSpPr/>
          <p:nvPr/>
        </p:nvSpPr>
        <p:spPr>
          <a:xfrm>
            <a:off x="548640" y="3310128"/>
            <a:ext cx="3657600" cy="237744"/>
          </a:xfrm>
          <a:prstGeom prst="rect">
            <a:avLst/>
          </a:prstGeom>
          <a:noFill/>
          <a:ln/>
        </p:spPr>
        <p:txBody>
          <a:bodyPr wrap="square" rtlCol="0" anchor="ctr"/>
          <a:lstStyle/>
          <a:p>
            <a:pPr indent="0" marL="0">
              <a:buNone/>
            </a:pPr>
            <a:r>
              <a:rPr lang="en-US" sz="950" spc="300" kern="0" dirty="0">
                <a:solidFill>
                  <a:srgbClr val="6B6353"/>
                </a:solidFill>
                <a:latin typeface="Arial" pitchFamily="34" charset="0"/>
                <a:ea typeface="Arial" pitchFamily="34" charset="-122"/>
                <a:cs typeface="Arial" pitchFamily="34" charset="-120"/>
              </a:rPr>
              <a:t>THE PROBLEM</a:t>
            </a:r>
            <a:endParaRPr lang="en-US" sz="950" dirty="0"/>
          </a:p>
        </p:txBody>
      </p:sp>
      <p:sp>
        <p:nvSpPr>
          <p:cNvPr id="11" name="Text 9"/>
          <p:cNvSpPr/>
          <p:nvPr/>
        </p:nvSpPr>
        <p:spPr>
          <a:xfrm>
            <a:off x="548640" y="3584448"/>
            <a:ext cx="6949440" cy="1417320"/>
          </a:xfrm>
          <a:prstGeom prst="rect">
            <a:avLst/>
          </a:prstGeom>
          <a:noFill/>
          <a:ln/>
        </p:spPr>
        <p:txBody>
          <a:bodyPr wrap="square" rtlCol="0" anchor="ctr">
            <a:normAutofit/>
          </a:bodyPr>
          <a:lstStyle/>
          <a:p>
            <a:pPr indent="0" marL="0">
              <a:lnSpc>
                <a:spcPct val="118000"/>
              </a:lnSpc>
              <a:buNone/>
            </a:pPr>
            <a:r>
              <a:rPr lang="en-US" sz="1000" dirty="0">
                <a:solidFill>
                  <a:srgbClr val="1B170F"/>
                </a:solidFill>
                <a:latin typeface="Arial" pitchFamily="34" charset="0"/>
                <a:ea typeface="Arial" pitchFamily="34" charset="-122"/>
                <a:cs typeface="Arial" pitchFamily="34" charset="-120"/>
              </a:rPr>
              <a:t>Every sourcing conversation starts with three questions: what should this cost, who else should we buy from, and what have companies like us saved. Each took an analyst a day or more to answer, stitched together from old decks and tribal memory. Benchmarks arrived without context (no cohort, no sample size) and clients rightly pushed back.</a:t>
            </a:r>
            <a:endParaRPr lang="en-US" sz="1000" dirty="0"/>
          </a:p>
          <a:p>
            <a:pPr indent="0" marL="0">
              <a:lnSpc>
                <a:spcPct val="118000"/>
              </a:lnSpc>
              <a:buNone/>
            </a:pPr>
            <a:r>
              <a:rPr lang="en-US" sz="1000" dirty="0">
                <a:solidFill>
                  <a:srgbClr val="1B170F"/>
                </a:solidFill>
                <a:latin typeface="Arial" pitchFamily="34" charset="0"/>
                <a:ea typeface="Arial" pitchFamily="34" charset="-122"/>
                <a:cs typeface="Arial" pitchFamily="34" charset="-120"/>
              </a:rPr>
              <a:t>The first attempt at an AI answer made it worse in a new way: a natural-language-to-SQL agent that guessed filter values, hallucinated categories that didn't exist, and burned three minutes of tokens to return zero rows.</a:t>
            </a:r>
            <a:endParaRPr lang="en-US" sz="1000" dirty="0"/>
          </a:p>
        </p:txBody>
      </p:sp>
      <p:sp>
        <p:nvSpPr>
          <p:cNvPr id="12" name="Text 10"/>
          <p:cNvSpPr/>
          <p:nvPr/>
        </p:nvSpPr>
        <p:spPr>
          <a:xfrm>
            <a:off x="548640" y="5102352"/>
            <a:ext cx="3657600" cy="237744"/>
          </a:xfrm>
          <a:prstGeom prst="rect">
            <a:avLst/>
          </a:prstGeom>
          <a:noFill/>
          <a:ln/>
        </p:spPr>
        <p:txBody>
          <a:bodyPr wrap="square" rtlCol="0" anchor="ctr"/>
          <a:lstStyle/>
          <a:p>
            <a:pPr indent="0" marL="0">
              <a:buNone/>
            </a:pPr>
            <a:r>
              <a:rPr lang="en-US" sz="950" spc="300" kern="0" dirty="0">
                <a:solidFill>
                  <a:srgbClr val="6B6353"/>
                </a:solidFill>
                <a:latin typeface="Arial" pitchFamily="34" charset="0"/>
                <a:ea typeface="Arial" pitchFamily="34" charset="-122"/>
                <a:cs typeface="Arial" pitchFamily="34" charset="-120"/>
              </a:rPr>
              <a:t>WHAT I BUILT</a:t>
            </a:r>
            <a:endParaRPr lang="en-US" sz="950" dirty="0"/>
          </a:p>
        </p:txBody>
      </p:sp>
      <p:sp>
        <p:nvSpPr>
          <p:cNvPr id="13" name="Text 11"/>
          <p:cNvSpPr/>
          <p:nvPr/>
        </p:nvSpPr>
        <p:spPr>
          <a:xfrm>
            <a:off x="548640" y="5376672"/>
            <a:ext cx="6949440" cy="685800"/>
          </a:xfrm>
          <a:prstGeom prst="rect">
            <a:avLst/>
          </a:prstGeom>
          <a:noFill/>
          <a:ln/>
        </p:spPr>
        <p:txBody>
          <a:bodyPr wrap="square" rtlCol="0" anchor="ctr">
            <a:normAutofit/>
          </a:bodyPr>
          <a:lstStyle/>
          <a:p>
            <a:pPr indent="0" marL="0">
              <a:lnSpc>
                <a:spcPct val="118000"/>
              </a:lnSpc>
              <a:buNone/>
            </a:pPr>
            <a:r>
              <a:rPr lang="en-US" sz="1000" dirty="0">
                <a:solidFill>
                  <a:srgbClr val="1B170F"/>
                </a:solidFill>
                <a:latin typeface="Arial" pitchFamily="34" charset="0"/>
                <a:ea typeface="Arial" pitchFamily="34" charset="-122"/>
                <a:cs typeface="Arial" pitchFamily="34" charset="-120"/>
              </a:rPr>
              <a:t>A tool that answers 'are we overpaying, and who else could we buy from?' in minutes instead of a day. Every buying decision starts with three questions: what should this actually cost, who else could we buy it from, and what have similar companies saved by doing this? Answering them used to take an analyst a full day of digging through old files and memory, and the firm's first AI attempt made it worse by confidently inventing answers that were wrong. This answers all three in minutes, backed by real evidence drawn from hundreds of companies, never guesswork. It's the difference between telling a client 'I think you're overpaying' and showing them 'here's proof, based on what 200 comparable companies actually did.' I led the build, including scrapping the first approach that failed and replacing it with one that works: agents that retrieve valid, evidence-backed paths first, then run deterministic query templates, instead of writing SQL they can get wrong.</a:t>
            </a:r>
            <a:endParaRPr lang="en-US" sz="1000" dirty="0"/>
          </a:p>
        </p:txBody>
      </p:sp>
      <p:sp>
        <p:nvSpPr>
          <p:cNvPr id="14" name="Shape 12"/>
          <p:cNvSpPr/>
          <p:nvPr/>
        </p:nvSpPr>
        <p:spPr>
          <a:xfrm>
            <a:off x="8092440" y="1097280"/>
            <a:ext cx="3520440" cy="1143000"/>
          </a:xfrm>
          <a:prstGeom prst="roundRect">
            <a:avLst>
              <a:gd name="adj" fmla="val 7200"/>
            </a:avLst>
          </a:prstGeom>
          <a:ln w="15875">
            <a:solidFill>
              <a:srgbClr val="1B170F"/>
            </a:solidFill>
            <a:prstDash val="solid"/>
          </a:ln>
        </p:spPr>
      </p:sp>
      <p:sp>
        <p:nvSpPr>
          <p:cNvPr id="15" name="Text 13"/>
          <p:cNvSpPr/>
          <p:nvPr/>
        </p:nvSpPr>
        <p:spPr>
          <a:xfrm>
            <a:off x="8321040" y="1225296"/>
            <a:ext cx="3108960" cy="530352"/>
          </a:xfrm>
          <a:prstGeom prst="rect">
            <a:avLst/>
          </a:prstGeom>
          <a:noFill/>
          <a:ln/>
        </p:spPr>
        <p:txBody>
          <a:bodyPr wrap="square" rtlCol="0" anchor="ctr"/>
          <a:lstStyle/>
          <a:p>
            <a:pPr indent="0" marL="0">
              <a:buNone/>
            </a:pPr>
            <a:r>
              <a:rPr lang="en-US" sz="2300" dirty="0">
                <a:solidFill>
                  <a:srgbClr val="1B170F"/>
                </a:solidFill>
                <a:latin typeface="Arial Black" pitchFamily="34" charset="0"/>
                <a:ea typeface="Arial Black" pitchFamily="34" charset="-122"/>
                <a:cs typeface="Arial Black" pitchFamily="34" charset="-120"/>
              </a:rPr>
              <a:t>a day → 10 min</a:t>
            </a:r>
            <a:endParaRPr lang="en-US" sz="2300" dirty="0"/>
          </a:p>
        </p:txBody>
      </p:sp>
      <p:sp>
        <p:nvSpPr>
          <p:cNvPr id="16" name="Text 14"/>
          <p:cNvSpPr/>
          <p:nvPr/>
        </p:nvSpPr>
        <p:spPr>
          <a:xfrm>
            <a:off x="8321040" y="1773936"/>
            <a:ext cx="3108960" cy="384048"/>
          </a:xfrm>
          <a:prstGeom prst="rect">
            <a:avLst/>
          </a:prstGeom>
          <a:noFill/>
          <a:ln/>
        </p:spPr>
        <p:txBody>
          <a:bodyPr wrap="square" rtlCol="0" anchor="ctr"/>
          <a:lstStyle/>
          <a:p>
            <a:pPr indent="0" marL="0">
              <a:buNone/>
            </a:pPr>
            <a:r>
              <a:rPr lang="en-US" sz="1050" dirty="0">
                <a:solidFill>
                  <a:srgbClr val="6B6353"/>
                </a:solidFill>
                <a:latin typeface="Arial" pitchFamily="34" charset="0"/>
                <a:ea typeface="Arial" pitchFamily="34" charset="-122"/>
                <a:cs typeface="Arial" pitchFamily="34" charset="-120"/>
              </a:rPr>
              <a:t>for a defensible, evidence-backed answer</a:t>
            </a:r>
            <a:endParaRPr lang="en-US" sz="1050" dirty="0"/>
          </a:p>
        </p:txBody>
      </p:sp>
      <p:sp>
        <p:nvSpPr>
          <p:cNvPr id="17" name="Shape 15"/>
          <p:cNvSpPr/>
          <p:nvPr/>
        </p:nvSpPr>
        <p:spPr>
          <a:xfrm>
            <a:off x="8092440" y="2514600"/>
            <a:ext cx="3520440" cy="1143000"/>
          </a:xfrm>
          <a:prstGeom prst="roundRect">
            <a:avLst>
              <a:gd name="adj" fmla="val 7200"/>
            </a:avLst>
          </a:prstGeom>
          <a:ln w="15875">
            <a:solidFill>
              <a:srgbClr val="1B170F"/>
            </a:solidFill>
            <a:prstDash val="solid"/>
          </a:ln>
        </p:spPr>
      </p:sp>
      <p:sp>
        <p:nvSpPr>
          <p:cNvPr id="18" name="Text 16"/>
          <p:cNvSpPr/>
          <p:nvPr/>
        </p:nvSpPr>
        <p:spPr>
          <a:xfrm>
            <a:off x="8321040" y="2642616"/>
            <a:ext cx="3108960" cy="530352"/>
          </a:xfrm>
          <a:prstGeom prst="rect">
            <a:avLst/>
          </a:prstGeom>
          <a:noFill/>
          <a:ln/>
        </p:spPr>
        <p:txBody>
          <a:bodyPr wrap="square" rtlCol="0" anchor="ctr"/>
          <a:lstStyle/>
          <a:p>
            <a:pPr indent="0" marL="0">
              <a:buNone/>
            </a:pPr>
            <a:r>
              <a:rPr lang="en-US" sz="2300" dirty="0">
                <a:solidFill>
                  <a:srgbClr val="1B170F"/>
                </a:solidFill>
                <a:latin typeface="Arial Black" pitchFamily="34" charset="0"/>
                <a:ea typeface="Arial Black" pitchFamily="34" charset="-122"/>
                <a:cs typeface="Arial Black" pitchFamily="34" charset="-120"/>
              </a:rPr>
              <a:t>200+</a:t>
            </a:r>
            <a:endParaRPr lang="en-US" sz="2300" dirty="0"/>
          </a:p>
        </p:txBody>
      </p:sp>
      <p:sp>
        <p:nvSpPr>
          <p:cNvPr id="19" name="Text 17"/>
          <p:cNvSpPr/>
          <p:nvPr/>
        </p:nvSpPr>
        <p:spPr>
          <a:xfrm>
            <a:off x="8321040" y="3191256"/>
            <a:ext cx="3108960" cy="384048"/>
          </a:xfrm>
          <a:prstGeom prst="rect">
            <a:avLst/>
          </a:prstGeom>
          <a:noFill/>
          <a:ln/>
        </p:spPr>
        <p:txBody>
          <a:bodyPr wrap="square" rtlCol="0" anchor="ctr"/>
          <a:lstStyle/>
          <a:p>
            <a:pPr indent="0" marL="0">
              <a:buNone/>
            </a:pPr>
            <a:r>
              <a:rPr lang="en-US" sz="1050" dirty="0">
                <a:solidFill>
                  <a:srgbClr val="6B6353"/>
                </a:solidFill>
                <a:latin typeface="Arial" pitchFamily="34" charset="0"/>
                <a:ea typeface="Arial" pitchFamily="34" charset="-122"/>
                <a:cs typeface="Arial" pitchFamily="34" charset="-120"/>
              </a:rPr>
              <a:t>comparable companies behind every benchmark</a:t>
            </a:r>
            <a:endParaRPr lang="en-US" sz="1050" dirty="0"/>
          </a:p>
        </p:txBody>
      </p:sp>
      <p:sp>
        <p:nvSpPr>
          <p:cNvPr id="20" name="Shape 18"/>
          <p:cNvSpPr/>
          <p:nvPr/>
        </p:nvSpPr>
        <p:spPr>
          <a:xfrm>
            <a:off x="8092440" y="3931920"/>
            <a:ext cx="3520440" cy="1143000"/>
          </a:xfrm>
          <a:prstGeom prst="roundRect">
            <a:avLst>
              <a:gd name="adj" fmla="val 7200"/>
            </a:avLst>
          </a:prstGeom>
          <a:ln w="15875">
            <a:solidFill>
              <a:srgbClr val="1B170F"/>
            </a:solidFill>
            <a:prstDash val="solid"/>
          </a:ln>
        </p:spPr>
      </p:sp>
      <p:sp>
        <p:nvSpPr>
          <p:cNvPr id="21" name="Text 19"/>
          <p:cNvSpPr/>
          <p:nvPr/>
        </p:nvSpPr>
        <p:spPr>
          <a:xfrm>
            <a:off x="8321040" y="4059936"/>
            <a:ext cx="3108960" cy="530352"/>
          </a:xfrm>
          <a:prstGeom prst="rect">
            <a:avLst/>
          </a:prstGeom>
          <a:noFill/>
          <a:ln/>
        </p:spPr>
        <p:txBody>
          <a:bodyPr wrap="square" rtlCol="0" anchor="ctr"/>
          <a:lstStyle/>
          <a:p>
            <a:pPr indent="0" marL="0">
              <a:buNone/>
            </a:pPr>
            <a:r>
              <a:rPr lang="en-US" sz="2300" dirty="0">
                <a:solidFill>
                  <a:srgbClr val="1B170F"/>
                </a:solidFill>
                <a:latin typeface="Arial Black" pitchFamily="34" charset="0"/>
                <a:ea typeface="Arial Black" pitchFamily="34" charset="-122"/>
                <a:cs typeface="Arial Black" pitchFamily="34" charset="-120"/>
              </a:rPr>
              <a:t>evidence</a:t>
            </a:r>
            <a:endParaRPr lang="en-US" sz="2300" dirty="0"/>
          </a:p>
        </p:txBody>
      </p:sp>
      <p:sp>
        <p:nvSpPr>
          <p:cNvPr id="22" name="Text 20"/>
          <p:cNvSpPr/>
          <p:nvPr/>
        </p:nvSpPr>
        <p:spPr>
          <a:xfrm>
            <a:off x="8321040" y="4608576"/>
            <a:ext cx="3108960" cy="384048"/>
          </a:xfrm>
          <a:prstGeom prst="rect">
            <a:avLst/>
          </a:prstGeom>
          <a:noFill/>
          <a:ln/>
        </p:spPr>
        <p:txBody>
          <a:bodyPr wrap="square" rtlCol="0" anchor="ctr"/>
          <a:lstStyle/>
          <a:p>
            <a:pPr indent="0" marL="0">
              <a:buNone/>
            </a:pPr>
            <a:r>
              <a:rPr lang="en-US" sz="1050" dirty="0">
                <a:solidFill>
                  <a:srgbClr val="6B6353"/>
                </a:solidFill>
                <a:latin typeface="Arial" pitchFamily="34" charset="0"/>
                <a:ea typeface="Arial" pitchFamily="34" charset="-122"/>
                <a:cs typeface="Arial" pitchFamily="34" charset="-120"/>
              </a:rPr>
              <a:t>real data, never guesswork; the failed first version got scrapped</a:t>
            </a:r>
            <a:endParaRPr lang="en-US" sz="10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3EEE2"/>
        </a:solidFill>
      </p:bgPr>
    </p:bg>
    <p:spTree>
      <p:nvGrpSpPr>
        <p:cNvPr id="1" name=""/>
        <p:cNvGrpSpPr/>
        <p:nvPr/>
      </p:nvGrpSpPr>
      <p:grpSpPr>
        <a:xfrm>
          <a:off x="0" y="0"/>
          <a:ext cx="0" cy="0"/>
          <a:chOff x="0" y="0"/>
          <a:chExt cx="0" cy="0"/>
        </a:xfrm>
      </p:grpSpPr>
      <p:sp>
        <p:nvSpPr>
          <p:cNvPr id="2" name="Text 0"/>
          <p:cNvSpPr/>
          <p:nvPr/>
        </p:nvSpPr>
        <p:spPr>
          <a:xfrm>
            <a:off x="548640" y="384048"/>
            <a:ext cx="8686800" cy="274320"/>
          </a:xfrm>
          <a:prstGeom prst="rect">
            <a:avLst/>
          </a:prstGeom>
          <a:noFill/>
          <a:ln/>
        </p:spPr>
        <p:txBody>
          <a:bodyPr wrap="square" rtlCol="0" anchor="ctr"/>
          <a:lstStyle/>
          <a:p>
            <a:pPr indent="0" marL="0">
              <a:buNone/>
            </a:pPr>
            <a:r>
              <a:rPr lang="en-US" sz="1050" spc="300" kern="0" dirty="0">
                <a:solidFill>
                  <a:srgbClr val="8A7F68"/>
                </a:solidFill>
                <a:latin typeface="Arial" pitchFamily="34" charset="0"/>
                <a:ea typeface="Arial" pitchFamily="34" charset="-122"/>
                <a:cs typeface="Arial" pitchFamily="34" charset="-120"/>
              </a:rPr>
              <a:t>WHO I AM</a:t>
            </a:r>
            <a:endParaRPr lang="en-US" sz="1050" dirty="0"/>
          </a:p>
        </p:txBody>
      </p:sp>
      <p:sp>
        <p:nvSpPr>
          <p:cNvPr id="3" name="Text 1"/>
          <p:cNvSpPr/>
          <p:nvPr/>
        </p:nvSpPr>
        <p:spPr>
          <a:xfrm>
            <a:off x="10360152" y="365760"/>
            <a:ext cx="1280160" cy="310896"/>
          </a:xfrm>
          <a:prstGeom prst="rect">
            <a:avLst/>
          </a:prstGeom>
          <a:noFill/>
          <a:ln/>
        </p:spPr>
        <p:txBody>
          <a:bodyPr wrap="square" rtlCol="0" anchor="ctr"/>
          <a:lstStyle/>
          <a:p>
            <a:pPr algn="r" indent="0" marL="0">
              <a:buNone/>
            </a:pPr>
            <a:r>
              <a:rPr lang="en-US" sz="1300" dirty="0">
                <a:solidFill>
                  <a:srgbClr val="171410"/>
                </a:solidFill>
                <a:latin typeface="Arial Black" pitchFamily="34" charset="0"/>
                <a:ea typeface="Arial Black" pitchFamily="34" charset="-122"/>
                <a:cs typeface="Arial Black" pitchFamily="34" charset="-120"/>
              </a:rPr>
              <a:t>02</a:t>
            </a:r>
            <a:pPr algn="r" indent="0" marL="0">
              <a:buNone/>
            </a:pPr>
            <a:r>
              <a:rPr lang="en-US" sz="1300" dirty="0">
                <a:solidFill>
                  <a:srgbClr val="8A7F68"/>
                </a:solidFill>
                <a:latin typeface="Arial Black" pitchFamily="34" charset="0"/>
                <a:ea typeface="Arial Black" pitchFamily="34" charset="-122"/>
                <a:cs typeface="Arial Black" pitchFamily="34" charset="-120"/>
              </a:rPr>
              <a:t> / 31</a:t>
            </a:r>
            <a:endParaRPr lang="en-US" sz="1300" dirty="0"/>
          </a:p>
        </p:txBody>
      </p:sp>
      <p:sp>
        <p:nvSpPr>
          <p:cNvPr id="4" name="Shape 2"/>
          <p:cNvSpPr/>
          <p:nvPr/>
        </p:nvSpPr>
        <p:spPr>
          <a:xfrm>
            <a:off x="548640" y="749808"/>
            <a:ext cx="11091672" cy="10973"/>
          </a:xfrm>
          <a:prstGeom prst="rect">
            <a:avLst/>
          </a:prstGeom>
          <a:solidFill>
            <a:srgbClr val="D8CDB4"/>
          </a:solidFill>
          <a:ln/>
        </p:spPr>
      </p:sp>
      <p:sp>
        <p:nvSpPr>
          <p:cNvPr id="5" name="Shape 3"/>
          <p:cNvSpPr/>
          <p:nvPr/>
        </p:nvSpPr>
        <p:spPr>
          <a:xfrm>
            <a:off x="548640" y="6144768"/>
            <a:ext cx="11091672" cy="10973"/>
          </a:xfrm>
          <a:prstGeom prst="rect">
            <a:avLst/>
          </a:prstGeom>
          <a:solidFill>
            <a:srgbClr val="D8CDB4"/>
          </a:solidFill>
          <a:ln/>
        </p:spPr>
      </p:sp>
      <p:sp>
        <p:nvSpPr>
          <p:cNvPr id="6" name="Text 4"/>
          <p:cNvSpPr/>
          <p:nvPr/>
        </p:nvSpPr>
        <p:spPr>
          <a:xfrm>
            <a:off x="548640" y="6254496"/>
            <a:ext cx="7863840" cy="274320"/>
          </a:xfrm>
          <a:prstGeom prst="rect">
            <a:avLst/>
          </a:prstGeom>
          <a:noFill/>
          <a:ln/>
        </p:spPr>
        <p:txBody>
          <a:bodyPr wrap="square" rtlCol="0" anchor="ctr"/>
          <a:lstStyle/>
          <a:p>
            <a:pPr indent="0" marL="0">
              <a:buNone/>
            </a:pPr>
            <a:r>
              <a:rPr lang="en-US" sz="950" spc="250" kern="0" dirty="0">
                <a:solidFill>
                  <a:srgbClr val="8A7F68"/>
                </a:solidFill>
                <a:latin typeface="Arial" pitchFamily="34" charset="0"/>
                <a:ea typeface="Arial" pitchFamily="34" charset="-122"/>
                <a:cs typeface="Arial" pitchFamily="34" charset="-120"/>
              </a:rPr>
              <a:t>AI TOOLS I BUILT, USED DAILY ACROSS A FORTUNE 500 FIRM</a:t>
            </a:r>
            <a:endParaRPr lang="en-US" sz="950" dirty="0"/>
          </a:p>
        </p:txBody>
      </p:sp>
      <p:sp>
        <p:nvSpPr>
          <p:cNvPr id="7" name="Text 5"/>
          <p:cNvSpPr/>
          <p:nvPr/>
        </p:nvSpPr>
        <p:spPr>
          <a:xfrm>
            <a:off x="7799832" y="6254496"/>
            <a:ext cx="3840480" cy="274320"/>
          </a:xfrm>
          <a:prstGeom prst="rect">
            <a:avLst/>
          </a:prstGeom>
          <a:noFill/>
          <a:ln/>
        </p:spPr>
        <p:txBody>
          <a:bodyPr wrap="square" rtlCol="0" anchor="ctr"/>
          <a:lstStyle/>
          <a:p>
            <a:pPr algn="r" indent="0" marL="0">
              <a:buNone/>
            </a:pPr>
            <a:r>
              <a:rPr lang="en-US" sz="950" spc="250" kern="0" dirty="0">
                <a:solidFill>
                  <a:srgbClr val="8A7F68"/>
                </a:solidFill>
                <a:latin typeface="Arial" pitchFamily="34" charset="0"/>
                <a:ea typeface="Arial" pitchFamily="34" charset="-122"/>
                <a:cs typeface="Arial" pitchFamily="34" charset="-120"/>
              </a:rPr>
              <a:t>EST. 2023 · KEARNEY AI COE</a:t>
            </a:r>
            <a:endParaRPr lang="en-US" sz="950" dirty="0"/>
          </a:p>
        </p:txBody>
      </p:sp>
      <p:sp>
        <p:nvSpPr>
          <p:cNvPr id="8" name="Text 6"/>
          <p:cNvSpPr/>
          <p:nvPr/>
        </p:nvSpPr>
        <p:spPr>
          <a:xfrm>
            <a:off x="548640" y="1097280"/>
            <a:ext cx="6949440" cy="1554480"/>
          </a:xfrm>
          <a:prstGeom prst="rect">
            <a:avLst/>
          </a:prstGeom>
          <a:noFill/>
          <a:ln/>
        </p:spPr>
        <p:txBody>
          <a:bodyPr wrap="square" rtlCol="0" anchor="ctr"/>
          <a:lstStyle/>
          <a:p>
            <a:pPr indent="0" marL="0">
              <a:buNone/>
            </a:pPr>
            <a:r>
              <a:rPr lang="en-US" sz="3300" dirty="0">
                <a:solidFill>
                  <a:srgbClr val="171410"/>
                </a:solidFill>
                <a:latin typeface="Arial Black" pitchFamily="34" charset="0"/>
                <a:ea typeface="Arial Black" pitchFamily="34" charset="-122"/>
                <a:cs typeface="Arial Black" pitchFamily="34" charset="-120"/>
              </a:rPr>
              <a:t>The player-coach</a:t>
            </a:r>
            <a:endParaRPr lang="en-US" sz="3300" dirty="0"/>
          </a:p>
          <a:p>
            <a:pPr indent="0" marL="0">
              <a:buNone/>
            </a:pPr>
            <a:r>
              <a:rPr lang="en-US" sz="3300" dirty="0">
                <a:solidFill>
                  <a:srgbClr val="171410"/>
                </a:solidFill>
                <a:latin typeface="Arial Black" pitchFamily="34" charset="0"/>
                <a:ea typeface="Arial Black" pitchFamily="34" charset="-122"/>
                <a:cs typeface="Arial Black" pitchFamily="34" charset="-120"/>
              </a:rPr>
              <a:t>who owns the whole loop.</a:t>
            </a:r>
            <a:endParaRPr lang="en-US" sz="3300" dirty="0"/>
          </a:p>
        </p:txBody>
      </p:sp>
      <p:sp>
        <p:nvSpPr>
          <p:cNvPr id="9" name="Text 7"/>
          <p:cNvSpPr/>
          <p:nvPr/>
        </p:nvSpPr>
        <p:spPr>
          <a:xfrm>
            <a:off x="548640" y="2788920"/>
            <a:ext cx="6492240" cy="1417320"/>
          </a:xfrm>
          <a:prstGeom prst="rect">
            <a:avLst/>
          </a:prstGeom>
          <a:noFill/>
          <a:ln/>
        </p:spPr>
        <p:txBody>
          <a:bodyPr wrap="square" rtlCol="0" anchor="ctr"/>
          <a:lstStyle/>
          <a:p>
            <a:pPr indent="0" marL="0">
              <a:lnSpc>
                <a:spcPct val="125000"/>
              </a:lnSpc>
              <a:buNone/>
            </a:pPr>
            <a:r>
              <a:rPr lang="en-US" sz="1450" dirty="0">
                <a:solidFill>
                  <a:srgbClr val="4A443A"/>
                </a:solidFill>
                <a:latin typeface="Arial" pitchFamily="34" charset="0"/>
                <a:ea typeface="Arial" pitchFamily="34" charset="-122"/>
                <a:cs typeface="Arial" pitchFamily="34" charset="-120"/>
              </a:rPr>
              <a:t>Founding engineer at Kearney's AI Center of Excellence. Product owner for procurement &amp; operations AI, serving Fortune 500 clients. Builder of playful web things. I find the workflow problem, architect the system, ship the product, and drive adoption with partners and CXOs.</a:t>
            </a:r>
            <a:endParaRPr lang="en-US" sz="1450" dirty="0"/>
          </a:p>
        </p:txBody>
      </p:sp>
      <p:sp>
        <p:nvSpPr>
          <p:cNvPr id="10" name="Shape 8"/>
          <p:cNvSpPr/>
          <p:nvPr/>
        </p:nvSpPr>
        <p:spPr>
          <a:xfrm>
            <a:off x="548640" y="4526280"/>
            <a:ext cx="320040" cy="45720"/>
          </a:xfrm>
          <a:prstGeom prst="rect">
            <a:avLst/>
          </a:prstGeom>
          <a:solidFill>
            <a:srgbClr val="2F865D"/>
          </a:solidFill>
          <a:ln/>
        </p:spPr>
      </p:sp>
      <p:sp>
        <p:nvSpPr>
          <p:cNvPr id="11" name="Text 9"/>
          <p:cNvSpPr/>
          <p:nvPr/>
        </p:nvSpPr>
        <p:spPr>
          <a:xfrm>
            <a:off x="548640" y="4663440"/>
            <a:ext cx="2057400" cy="292608"/>
          </a:xfrm>
          <a:prstGeom prst="rect">
            <a:avLst/>
          </a:prstGeom>
          <a:noFill/>
          <a:ln/>
        </p:spPr>
        <p:txBody>
          <a:bodyPr wrap="square" rtlCol="0" anchor="ctr"/>
          <a:lstStyle/>
          <a:p>
            <a:pPr indent="0" marL="0">
              <a:buNone/>
            </a:pPr>
            <a:r>
              <a:rPr lang="en-US" sz="1300" dirty="0">
                <a:solidFill>
                  <a:srgbClr val="171410"/>
                </a:solidFill>
                <a:latin typeface="Arial Black" pitchFamily="34" charset="0"/>
                <a:ea typeface="Arial Black" pitchFamily="34" charset="-122"/>
                <a:cs typeface="Arial Black" pitchFamily="34" charset="-120"/>
              </a:rPr>
              <a:t>product</a:t>
            </a:r>
            <a:endParaRPr lang="en-US" sz="1300" dirty="0"/>
          </a:p>
        </p:txBody>
      </p:sp>
      <p:sp>
        <p:nvSpPr>
          <p:cNvPr id="12" name="Text 10"/>
          <p:cNvSpPr/>
          <p:nvPr/>
        </p:nvSpPr>
        <p:spPr>
          <a:xfrm>
            <a:off x="548640" y="4983480"/>
            <a:ext cx="2011680" cy="868680"/>
          </a:xfrm>
          <a:prstGeom prst="rect">
            <a:avLst/>
          </a:prstGeom>
          <a:noFill/>
          <a:ln/>
        </p:spPr>
        <p:txBody>
          <a:bodyPr wrap="square" rtlCol="0" anchor="ctr"/>
          <a:lstStyle/>
          <a:p>
            <a:pPr indent="0" marL="0">
              <a:lnSpc>
                <a:spcPct val="115000"/>
              </a:lnSpc>
              <a:buNone/>
            </a:pPr>
            <a:r>
              <a:rPr lang="en-US" sz="1050" dirty="0">
                <a:solidFill>
                  <a:srgbClr val="5F5848"/>
                </a:solidFill>
                <a:latin typeface="Arial" pitchFamily="34" charset="0"/>
                <a:ea typeface="Arial" pitchFamily="34" charset="-122"/>
                <a:cs typeface="Arial" pitchFamily="34" charset="-120"/>
              </a:rPr>
              <a:t>0→1 ownership of client-facing platforms, shipped on direct user feedback</a:t>
            </a:r>
            <a:endParaRPr lang="en-US" sz="1050" dirty="0"/>
          </a:p>
        </p:txBody>
      </p:sp>
      <p:sp>
        <p:nvSpPr>
          <p:cNvPr id="13" name="Shape 11"/>
          <p:cNvSpPr/>
          <p:nvPr/>
        </p:nvSpPr>
        <p:spPr>
          <a:xfrm>
            <a:off x="2788920" y="4526280"/>
            <a:ext cx="320040" cy="45720"/>
          </a:xfrm>
          <a:prstGeom prst="rect">
            <a:avLst/>
          </a:prstGeom>
          <a:solidFill>
            <a:srgbClr val="2F865D"/>
          </a:solidFill>
          <a:ln/>
        </p:spPr>
      </p:sp>
      <p:sp>
        <p:nvSpPr>
          <p:cNvPr id="14" name="Text 12"/>
          <p:cNvSpPr/>
          <p:nvPr/>
        </p:nvSpPr>
        <p:spPr>
          <a:xfrm>
            <a:off x="2788920" y="4663440"/>
            <a:ext cx="2057400" cy="292608"/>
          </a:xfrm>
          <a:prstGeom prst="rect">
            <a:avLst/>
          </a:prstGeom>
          <a:noFill/>
          <a:ln/>
        </p:spPr>
        <p:txBody>
          <a:bodyPr wrap="square" rtlCol="0" anchor="ctr"/>
          <a:lstStyle/>
          <a:p>
            <a:pPr indent="0" marL="0">
              <a:buNone/>
            </a:pPr>
            <a:r>
              <a:rPr lang="en-US" sz="1300" dirty="0">
                <a:solidFill>
                  <a:srgbClr val="171410"/>
                </a:solidFill>
                <a:latin typeface="Arial Black" pitchFamily="34" charset="0"/>
                <a:ea typeface="Arial Black" pitchFamily="34" charset="-122"/>
                <a:cs typeface="Arial Black" pitchFamily="34" charset="-120"/>
              </a:rPr>
              <a:t>engineering</a:t>
            </a:r>
            <a:endParaRPr lang="en-US" sz="1300" dirty="0"/>
          </a:p>
        </p:txBody>
      </p:sp>
      <p:sp>
        <p:nvSpPr>
          <p:cNvPr id="15" name="Text 13"/>
          <p:cNvSpPr/>
          <p:nvPr/>
        </p:nvSpPr>
        <p:spPr>
          <a:xfrm>
            <a:off x="2788920" y="4983480"/>
            <a:ext cx="2011680" cy="868680"/>
          </a:xfrm>
          <a:prstGeom prst="rect">
            <a:avLst/>
          </a:prstGeom>
          <a:noFill/>
          <a:ln/>
        </p:spPr>
        <p:txBody>
          <a:bodyPr wrap="square" rtlCol="0" anchor="ctr"/>
          <a:lstStyle/>
          <a:p>
            <a:pPr indent="0" marL="0">
              <a:lnSpc>
                <a:spcPct val="115000"/>
              </a:lnSpc>
              <a:buNone/>
            </a:pPr>
            <a:r>
              <a:rPr lang="en-US" sz="1050" dirty="0">
                <a:solidFill>
                  <a:srgbClr val="5F5848"/>
                </a:solidFill>
                <a:latin typeface="Arial" pitchFamily="34" charset="0"/>
                <a:ea typeface="Arial" pitchFamily="34" charset="-122"/>
                <a:cs typeface="Arial" pitchFamily="34" charset="-120"/>
              </a:rPr>
              <a:t>queue-orchestrated pipelines, agent harnesses, and data assets on Azure + Databricks</a:t>
            </a:r>
            <a:endParaRPr lang="en-US" sz="1050" dirty="0"/>
          </a:p>
        </p:txBody>
      </p:sp>
      <p:sp>
        <p:nvSpPr>
          <p:cNvPr id="16" name="Shape 14"/>
          <p:cNvSpPr/>
          <p:nvPr/>
        </p:nvSpPr>
        <p:spPr>
          <a:xfrm>
            <a:off x="5029200" y="4526280"/>
            <a:ext cx="320040" cy="45720"/>
          </a:xfrm>
          <a:prstGeom prst="rect">
            <a:avLst/>
          </a:prstGeom>
          <a:solidFill>
            <a:srgbClr val="2F865D"/>
          </a:solidFill>
          <a:ln/>
        </p:spPr>
      </p:sp>
      <p:sp>
        <p:nvSpPr>
          <p:cNvPr id="17" name="Text 15"/>
          <p:cNvSpPr/>
          <p:nvPr/>
        </p:nvSpPr>
        <p:spPr>
          <a:xfrm>
            <a:off x="5029200" y="4663440"/>
            <a:ext cx="2057400" cy="292608"/>
          </a:xfrm>
          <a:prstGeom prst="rect">
            <a:avLst/>
          </a:prstGeom>
          <a:noFill/>
          <a:ln/>
        </p:spPr>
        <p:txBody>
          <a:bodyPr wrap="square" rtlCol="0" anchor="ctr"/>
          <a:lstStyle/>
          <a:p>
            <a:pPr indent="0" marL="0">
              <a:buNone/>
            </a:pPr>
            <a:r>
              <a:rPr lang="en-US" sz="1300" dirty="0">
                <a:solidFill>
                  <a:srgbClr val="171410"/>
                </a:solidFill>
                <a:latin typeface="Arial Black" pitchFamily="34" charset="0"/>
                <a:ea typeface="Arial Black" pitchFamily="34" charset="-122"/>
                <a:cs typeface="Arial Black" pitchFamily="34" charset="-120"/>
              </a:rPr>
              <a:t>applied ai</a:t>
            </a:r>
            <a:endParaRPr lang="en-US" sz="1300" dirty="0"/>
          </a:p>
        </p:txBody>
      </p:sp>
      <p:sp>
        <p:nvSpPr>
          <p:cNvPr id="18" name="Text 16"/>
          <p:cNvSpPr/>
          <p:nvPr/>
        </p:nvSpPr>
        <p:spPr>
          <a:xfrm>
            <a:off x="5029200" y="4983480"/>
            <a:ext cx="2011680" cy="868680"/>
          </a:xfrm>
          <a:prstGeom prst="rect">
            <a:avLst/>
          </a:prstGeom>
          <a:noFill/>
          <a:ln/>
        </p:spPr>
        <p:txBody>
          <a:bodyPr wrap="square" rtlCol="0" anchor="ctr"/>
          <a:lstStyle/>
          <a:p>
            <a:pPr indent="0" marL="0">
              <a:lnSpc>
                <a:spcPct val="115000"/>
              </a:lnSpc>
              <a:buNone/>
            </a:pPr>
            <a:r>
              <a:rPr lang="en-US" sz="1050" dirty="0">
                <a:solidFill>
                  <a:srgbClr val="5F5848"/>
                </a:solidFill>
                <a:latin typeface="Arial" pitchFamily="34" charset="0"/>
                <a:ea typeface="Arial" pitchFamily="34" charset="-122"/>
                <a:cs typeface="Arial" pitchFamily="34" charset="-120"/>
              </a:rPr>
              <a:t>RAG and graph RAG, constrained generation, evals, and reliability gates</a:t>
            </a:r>
            <a:endParaRPr lang="en-US" sz="1050" dirty="0"/>
          </a:p>
        </p:txBody>
      </p:sp>
      <p:sp>
        <p:nvSpPr>
          <p:cNvPr id="19" name="Shape 17"/>
          <p:cNvSpPr/>
          <p:nvPr/>
        </p:nvSpPr>
        <p:spPr>
          <a:xfrm>
            <a:off x="7863840" y="1097280"/>
            <a:ext cx="3749040" cy="1143000"/>
          </a:xfrm>
          <a:prstGeom prst="roundRect">
            <a:avLst>
              <a:gd name="adj" fmla="val 7200"/>
            </a:avLst>
          </a:prstGeom>
          <a:solidFill>
            <a:srgbClr val="FBF8F0"/>
          </a:solidFill>
          <a:ln w="12700">
            <a:solidFill>
              <a:srgbClr val="D8CDB4"/>
            </a:solidFill>
            <a:prstDash val="solid"/>
          </a:ln>
        </p:spPr>
      </p:sp>
      <p:sp>
        <p:nvSpPr>
          <p:cNvPr id="20" name="Text 18"/>
          <p:cNvSpPr/>
          <p:nvPr/>
        </p:nvSpPr>
        <p:spPr>
          <a:xfrm>
            <a:off x="8092440" y="1243584"/>
            <a:ext cx="3291840" cy="502920"/>
          </a:xfrm>
          <a:prstGeom prst="rect">
            <a:avLst/>
          </a:prstGeom>
          <a:noFill/>
          <a:ln/>
        </p:spPr>
        <p:txBody>
          <a:bodyPr wrap="square" rtlCol="0" anchor="ctr"/>
          <a:lstStyle/>
          <a:p>
            <a:pPr indent="0" marL="0">
              <a:buNone/>
            </a:pPr>
            <a:r>
              <a:rPr lang="en-US" sz="2600" dirty="0">
                <a:solidFill>
                  <a:srgbClr val="2F865D"/>
                </a:solidFill>
                <a:latin typeface="Arial Black" pitchFamily="34" charset="0"/>
                <a:ea typeface="Arial Black" pitchFamily="34" charset="-122"/>
                <a:cs typeface="Arial Black" pitchFamily="34" charset="-120"/>
              </a:rPr>
              <a:t>~$1.4B</a:t>
            </a:r>
            <a:endParaRPr lang="en-US" sz="2600" dirty="0"/>
          </a:p>
        </p:txBody>
      </p:sp>
      <p:sp>
        <p:nvSpPr>
          <p:cNvPr id="21" name="Text 19"/>
          <p:cNvSpPr/>
          <p:nvPr/>
        </p:nvSpPr>
        <p:spPr>
          <a:xfrm>
            <a:off x="8092440" y="1755648"/>
            <a:ext cx="3291840" cy="365760"/>
          </a:xfrm>
          <a:prstGeom prst="rect">
            <a:avLst/>
          </a:prstGeom>
          <a:noFill/>
          <a:ln/>
        </p:spPr>
        <p:txBody>
          <a:bodyPr wrap="square" rtlCol="0" anchor="ctr"/>
          <a:lstStyle/>
          <a:p>
            <a:pPr indent="0" marL="0">
              <a:buNone/>
            </a:pPr>
            <a:r>
              <a:rPr lang="en-US" sz="1100" dirty="0">
                <a:solidFill>
                  <a:srgbClr val="5F5848"/>
                </a:solidFill>
                <a:latin typeface="Arial" pitchFamily="34" charset="0"/>
                <a:ea typeface="Arial" pitchFamily="34" charset="-122"/>
                <a:cs typeface="Arial" pitchFamily="34" charset="-120"/>
              </a:rPr>
              <a:t>in savings one client couldn't see</a:t>
            </a:r>
            <a:endParaRPr lang="en-US" sz="1100" dirty="0"/>
          </a:p>
        </p:txBody>
      </p:sp>
      <p:sp>
        <p:nvSpPr>
          <p:cNvPr id="22" name="Shape 20"/>
          <p:cNvSpPr/>
          <p:nvPr/>
        </p:nvSpPr>
        <p:spPr>
          <a:xfrm>
            <a:off x="7863840" y="2514600"/>
            <a:ext cx="3749040" cy="1143000"/>
          </a:xfrm>
          <a:prstGeom prst="roundRect">
            <a:avLst>
              <a:gd name="adj" fmla="val 7200"/>
            </a:avLst>
          </a:prstGeom>
          <a:solidFill>
            <a:srgbClr val="FBF8F0"/>
          </a:solidFill>
          <a:ln w="12700">
            <a:solidFill>
              <a:srgbClr val="D8CDB4"/>
            </a:solidFill>
            <a:prstDash val="solid"/>
          </a:ln>
        </p:spPr>
      </p:sp>
      <p:sp>
        <p:nvSpPr>
          <p:cNvPr id="23" name="Text 21"/>
          <p:cNvSpPr/>
          <p:nvPr/>
        </p:nvSpPr>
        <p:spPr>
          <a:xfrm>
            <a:off x="8092440" y="2660904"/>
            <a:ext cx="3291840" cy="502920"/>
          </a:xfrm>
          <a:prstGeom prst="rect">
            <a:avLst/>
          </a:prstGeom>
          <a:noFill/>
          <a:ln/>
        </p:spPr>
        <p:txBody>
          <a:bodyPr wrap="square" rtlCol="0" anchor="ctr"/>
          <a:lstStyle/>
          <a:p>
            <a:pPr indent="0" marL="0">
              <a:buNone/>
            </a:pPr>
            <a:r>
              <a:rPr lang="en-US" sz="2600" dirty="0">
                <a:solidFill>
                  <a:srgbClr val="2F865D"/>
                </a:solidFill>
                <a:latin typeface="Arial Black" pitchFamily="34" charset="0"/>
                <a:ea typeface="Arial Black" pitchFamily="34" charset="-122"/>
                <a:cs typeface="Arial Black" pitchFamily="34" charset="-120"/>
              </a:rPr>
              <a:t>~$234M</a:t>
            </a:r>
            <a:endParaRPr lang="en-US" sz="2600" dirty="0"/>
          </a:p>
        </p:txBody>
      </p:sp>
      <p:sp>
        <p:nvSpPr>
          <p:cNvPr id="24" name="Text 22"/>
          <p:cNvSpPr/>
          <p:nvPr/>
        </p:nvSpPr>
        <p:spPr>
          <a:xfrm>
            <a:off x="8092440" y="3172968"/>
            <a:ext cx="3291840" cy="365760"/>
          </a:xfrm>
          <a:prstGeom prst="rect">
            <a:avLst/>
          </a:prstGeom>
          <a:noFill/>
          <a:ln/>
        </p:spPr>
        <p:txBody>
          <a:bodyPr wrap="square" rtlCol="0" anchor="ctr"/>
          <a:lstStyle/>
          <a:p>
            <a:pPr indent="0" marL="0">
              <a:buNone/>
            </a:pPr>
            <a:r>
              <a:rPr lang="en-US" sz="1100" dirty="0">
                <a:solidFill>
                  <a:srgbClr val="5F5848"/>
                </a:solidFill>
                <a:latin typeface="Arial" pitchFamily="34" charset="0"/>
                <a:ea typeface="Arial" pitchFamily="34" charset="-122"/>
                <a:cs typeface="Arial" pitchFamily="34" charset="-120"/>
              </a:rPr>
              <a:t>in client savings, realized</a:t>
            </a:r>
            <a:endParaRPr lang="en-US" sz="1100" dirty="0"/>
          </a:p>
        </p:txBody>
      </p:sp>
      <p:sp>
        <p:nvSpPr>
          <p:cNvPr id="25" name="Shape 23"/>
          <p:cNvSpPr/>
          <p:nvPr/>
        </p:nvSpPr>
        <p:spPr>
          <a:xfrm>
            <a:off x="7863840" y="3931920"/>
            <a:ext cx="3749040" cy="1143000"/>
          </a:xfrm>
          <a:prstGeom prst="roundRect">
            <a:avLst>
              <a:gd name="adj" fmla="val 7200"/>
            </a:avLst>
          </a:prstGeom>
          <a:solidFill>
            <a:srgbClr val="FBF8F0"/>
          </a:solidFill>
          <a:ln w="12700">
            <a:solidFill>
              <a:srgbClr val="D8CDB4"/>
            </a:solidFill>
            <a:prstDash val="solid"/>
          </a:ln>
        </p:spPr>
      </p:sp>
      <p:sp>
        <p:nvSpPr>
          <p:cNvPr id="26" name="Text 24"/>
          <p:cNvSpPr/>
          <p:nvPr/>
        </p:nvSpPr>
        <p:spPr>
          <a:xfrm>
            <a:off x="8092440" y="4078224"/>
            <a:ext cx="3291840" cy="502920"/>
          </a:xfrm>
          <a:prstGeom prst="rect">
            <a:avLst/>
          </a:prstGeom>
          <a:noFill/>
          <a:ln/>
        </p:spPr>
        <p:txBody>
          <a:bodyPr wrap="square" rtlCol="0" anchor="ctr"/>
          <a:lstStyle/>
          <a:p>
            <a:pPr indent="0" marL="0">
              <a:buNone/>
            </a:pPr>
            <a:r>
              <a:rPr lang="en-US" sz="2600" dirty="0">
                <a:solidFill>
                  <a:srgbClr val="2F865D"/>
                </a:solidFill>
                <a:latin typeface="Arial Black" pitchFamily="34" charset="0"/>
                <a:ea typeface="Arial Black" pitchFamily="34" charset="-122"/>
                <a:cs typeface="Arial Black" pitchFamily="34" charset="-120"/>
              </a:rPr>
              <a:t>1.5M</a:t>
            </a:r>
            <a:endParaRPr lang="en-US" sz="2600" dirty="0"/>
          </a:p>
        </p:txBody>
      </p:sp>
      <p:sp>
        <p:nvSpPr>
          <p:cNvPr id="27" name="Text 25"/>
          <p:cNvSpPr/>
          <p:nvPr/>
        </p:nvSpPr>
        <p:spPr>
          <a:xfrm>
            <a:off x="8092440" y="4590288"/>
            <a:ext cx="3291840" cy="365760"/>
          </a:xfrm>
          <a:prstGeom prst="rect">
            <a:avLst/>
          </a:prstGeom>
          <a:noFill/>
          <a:ln/>
        </p:spPr>
        <p:txBody>
          <a:bodyPr wrap="square" rtlCol="0" anchor="ctr"/>
          <a:lstStyle/>
          <a:p>
            <a:pPr indent="0" marL="0">
              <a:buNone/>
            </a:pPr>
            <a:r>
              <a:rPr lang="en-US" sz="1100" dirty="0">
                <a:solidFill>
                  <a:srgbClr val="5F5848"/>
                </a:solidFill>
                <a:latin typeface="Arial" pitchFamily="34" charset="0"/>
                <a:ea typeface="Arial" pitchFamily="34" charset="-122"/>
                <a:cs typeface="Arial" pitchFamily="34" charset="-120"/>
              </a:rPr>
              <a:t>messy records resolved to clean</a:t>
            </a:r>
            <a:endParaRPr lang="en-US" sz="11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7F3E8"/>
        </a:solidFill>
      </p:bgPr>
    </p:bg>
    <p:spTree>
      <p:nvGrpSpPr>
        <p:cNvPr id="1" name=""/>
        <p:cNvGrpSpPr/>
        <p:nvPr/>
      </p:nvGrpSpPr>
      <p:grpSpPr>
        <a:xfrm>
          <a:off x="0" y="0"/>
          <a:ext cx="0" cy="0"/>
          <a:chOff x="0" y="0"/>
          <a:chExt cx="0" cy="0"/>
        </a:xfrm>
      </p:grpSpPr>
      <p:sp>
        <p:nvSpPr>
          <p:cNvPr id="2" name="Text 0"/>
          <p:cNvSpPr/>
          <p:nvPr/>
        </p:nvSpPr>
        <p:spPr>
          <a:xfrm>
            <a:off x="548640" y="384048"/>
            <a:ext cx="8686800" cy="274320"/>
          </a:xfrm>
          <a:prstGeom prst="rect">
            <a:avLst/>
          </a:prstGeom>
          <a:noFill/>
          <a:ln/>
        </p:spPr>
        <p:txBody>
          <a:bodyPr wrap="square" rtlCol="0" anchor="ctr"/>
          <a:lstStyle/>
          <a:p>
            <a:pPr indent="0" marL="0">
              <a:buNone/>
            </a:pPr>
            <a:r>
              <a:rPr lang="en-US" sz="1050" spc="300" kern="0" dirty="0">
                <a:solidFill>
                  <a:srgbClr val="6B6353"/>
                </a:solidFill>
                <a:latin typeface="Arial" pitchFamily="34" charset="0"/>
                <a:ea typeface="Arial" pitchFamily="34" charset="-122"/>
                <a:cs typeface="Arial" pitchFamily="34" charset="-120"/>
              </a:rPr>
              <a:t>CASE STUDY 09 · SUPPLIER INTELLIGENCE &amp; BENCHMARKING · IN DETAIL</a:t>
            </a:r>
            <a:endParaRPr lang="en-US" sz="1050" dirty="0"/>
          </a:p>
        </p:txBody>
      </p:sp>
      <p:sp>
        <p:nvSpPr>
          <p:cNvPr id="3" name="Text 1"/>
          <p:cNvSpPr/>
          <p:nvPr/>
        </p:nvSpPr>
        <p:spPr>
          <a:xfrm>
            <a:off x="10360152" y="365760"/>
            <a:ext cx="1280160" cy="310896"/>
          </a:xfrm>
          <a:prstGeom prst="rect">
            <a:avLst/>
          </a:prstGeom>
          <a:noFill/>
          <a:ln/>
        </p:spPr>
        <p:txBody>
          <a:bodyPr wrap="square" rtlCol="0" anchor="ctr"/>
          <a:lstStyle/>
          <a:p>
            <a:pPr algn="r" indent="0" marL="0">
              <a:buNone/>
            </a:pPr>
            <a:r>
              <a:rPr lang="en-US" sz="1300" dirty="0">
                <a:solidFill>
                  <a:srgbClr val="1B170F"/>
                </a:solidFill>
                <a:latin typeface="Arial Black" pitchFamily="34" charset="0"/>
                <a:ea typeface="Arial Black" pitchFamily="34" charset="-122"/>
                <a:cs typeface="Arial Black" pitchFamily="34" charset="-120"/>
              </a:rPr>
              <a:t>20</a:t>
            </a:r>
            <a:pPr algn="r" indent="0" marL="0">
              <a:buNone/>
            </a:pPr>
            <a:r>
              <a:rPr lang="en-US" sz="1300" dirty="0">
                <a:solidFill>
                  <a:srgbClr val="6B6353"/>
                </a:solidFill>
                <a:latin typeface="Arial Black" pitchFamily="34" charset="0"/>
                <a:ea typeface="Arial Black" pitchFamily="34" charset="-122"/>
                <a:cs typeface="Arial Black" pitchFamily="34" charset="-120"/>
              </a:rPr>
              <a:t> / 31</a:t>
            </a:r>
            <a:endParaRPr lang="en-US" sz="1300" dirty="0"/>
          </a:p>
        </p:txBody>
      </p:sp>
      <p:sp>
        <p:nvSpPr>
          <p:cNvPr id="4" name="Shape 2"/>
          <p:cNvSpPr/>
          <p:nvPr/>
        </p:nvSpPr>
        <p:spPr>
          <a:xfrm>
            <a:off x="548640" y="749808"/>
            <a:ext cx="11091672" cy="10973"/>
          </a:xfrm>
          <a:prstGeom prst="rect">
            <a:avLst/>
          </a:prstGeom>
          <a:solidFill>
            <a:srgbClr val="D8CDB4"/>
          </a:solidFill>
          <a:ln/>
        </p:spPr>
      </p:sp>
      <p:sp>
        <p:nvSpPr>
          <p:cNvPr id="5" name="Shape 3"/>
          <p:cNvSpPr/>
          <p:nvPr/>
        </p:nvSpPr>
        <p:spPr>
          <a:xfrm>
            <a:off x="548640" y="6144768"/>
            <a:ext cx="11091672" cy="10973"/>
          </a:xfrm>
          <a:prstGeom prst="rect">
            <a:avLst/>
          </a:prstGeom>
          <a:solidFill>
            <a:srgbClr val="D8CDB4"/>
          </a:solidFill>
          <a:ln/>
        </p:spPr>
      </p:sp>
      <p:sp>
        <p:nvSpPr>
          <p:cNvPr id="6" name="Text 4"/>
          <p:cNvSpPr/>
          <p:nvPr/>
        </p:nvSpPr>
        <p:spPr>
          <a:xfrm>
            <a:off x="548640" y="6254496"/>
            <a:ext cx="7863840" cy="274320"/>
          </a:xfrm>
          <a:prstGeom prst="rect">
            <a:avLst/>
          </a:prstGeom>
          <a:noFill/>
          <a:ln/>
        </p:spPr>
        <p:txBody>
          <a:bodyPr wrap="square" rtlCol="0" anchor="ctr"/>
          <a:lstStyle/>
          <a:p>
            <a:pPr indent="0" marL="0">
              <a:buNone/>
            </a:pPr>
            <a:r>
              <a:rPr lang="en-US" sz="950" spc="250" kern="0" dirty="0">
                <a:solidFill>
                  <a:srgbClr val="6B6353"/>
                </a:solidFill>
                <a:latin typeface="Arial" pitchFamily="34" charset="0"/>
                <a:ea typeface="Arial" pitchFamily="34" charset="-122"/>
                <a:cs typeface="Arial" pitchFamily="34" charset="-120"/>
              </a:rPr>
              <a:t>A DAY → ~10 MINUTES · DATA FROM 200+ COMPANIES · EVIDENCE, NOT GUESSWORK</a:t>
            </a:r>
            <a:endParaRPr lang="en-US" sz="950" dirty="0"/>
          </a:p>
        </p:txBody>
      </p:sp>
      <p:sp>
        <p:nvSpPr>
          <p:cNvPr id="7" name="Text 5"/>
          <p:cNvSpPr/>
          <p:nvPr/>
        </p:nvSpPr>
        <p:spPr>
          <a:xfrm>
            <a:off x="7799832" y="6254496"/>
            <a:ext cx="3840480" cy="274320"/>
          </a:xfrm>
          <a:prstGeom prst="rect">
            <a:avLst/>
          </a:prstGeom>
          <a:noFill/>
          <a:ln/>
        </p:spPr>
        <p:txBody>
          <a:bodyPr wrap="square" rtlCol="0" anchor="ctr"/>
          <a:lstStyle/>
          <a:p>
            <a:pPr algn="r" indent="0" marL="0">
              <a:buNone/>
            </a:pPr>
            <a:r>
              <a:rPr lang="en-US" sz="950" spc="250" kern="0" dirty="0">
                <a:solidFill>
                  <a:srgbClr val="6B6353"/>
                </a:solidFill>
                <a:latin typeface="Arial" pitchFamily="34" charset="0"/>
                <a:ea typeface="Arial" pitchFamily="34" charset="-122"/>
                <a:cs typeface="Arial" pitchFamily="34" charset="-120"/>
              </a:rPr>
              <a:t>BUILT IN KEARNEY</a:t>
            </a:r>
            <a:endParaRPr lang="en-US" sz="950" dirty="0"/>
          </a:p>
        </p:txBody>
      </p:sp>
      <p:sp>
        <p:nvSpPr>
          <p:cNvPr id="8" name="Text 6"/>
          <p:cNvSpPr/>
          <p:nvPr/>
        </p:nvSpPr>
        <p:spPr>
          <a:xfrm>
            <a:off x="548640" y="932688"/>
            <a:ext cx="3657600" cy="237744"/>
          </a:xfrm>
          <a:prstGeom prst="rect">
            <a:avLst/>
          </a:prstGeom>
          <a:noFill/>
          <a:ln/>
        </p:spPr>
        <p:txBody>
          <a:bodyPr wrap="square" rtlCol="0" anchor="ctr"/>
          <a:lstStyle/>
          <a:p>
            <a:pPr indent="0" marL="0">
              <a:buNone/>
            </a:pPr>
            <a:r>
              <a:rPr lang="en-US" sz="950" spc="300" kern="0" dirty="0">
                <a:solidFill>
                  <a:srgbClr val="6B6353"/>
                </a:solidFill>
                <a:latin typeface="Arial" pitchFamily="34" charset="0"/>
                <a:ea typeface="Arial" pitchFamily="34" charset="-122"/>
                <a:cs typeface="Arial" pitchFamily="34" charset="-120"/>
              </a:rPr>
              <a:t>HOW IT WORKS</a:t>
            </a:r>
            <a:endParaRPr lang="en-US" sz="950" dirty="0"/>
          </a:p>
        </p:txBody>
      </p:sp>
      <p:sp>
        <p:nvSpPr>
          <p:cNvPr id="9" name="Text 7"/>
          <p:cNvSpPr/>
          <p:nvPr/>
        </p:nvSpPr>
        <p:spPr>
          <a:xfrm>
            <a:off x="548640" y="1261872"/>
            <a:ext cx="5486400" cy="237744"/>
          </a:xfrm>
          <a:prstGeom prst="rect">
            <a:avLst/>
          </a:prstGeom>
          <a:noFill/>
          <a:ln/>
        </p:spPr>
        <p:txBody>
          <a:bodyPr wrap="square" rtlCol="0" anchor="ctr"/>
          <a:lstStyle/>
          <a:p>
            <a:pPr indent="0" marL="0">
              <a:buNone/>
            </a:pPr>
            <a:r>
              <a:rPr lang="en-US" sz="1150" dirty="0">
                <a:solidFill>
                  <a:srgbClr val="6B6353"/>
                </a:solidFill>
                <a:latin typeface="Courier New" pitchFamily="34" charset="0"/>
                <a:ea typeface="Courier New" pitchFamily="34" charset="-122"/>
                <a:cs typeface="Courier New" pitchFamily="34" charset="-120"/>
              </a:rPr>
              <a:t>01  </a:t>
            </a:r>
            <a:pPr indent="0" marL="0">
              <a:buNone/>
            </a:pPr>
            <a:r>
              <a:rPr lang="en-US" sz="1150" b="1" dirty="0">
                <a:solidFill>
                  <a:srgbClr val="1B170F"/>
                </a:solidFill>
                <a:latin typeface="Arial" pitchFamily="34" charset="0"/>
                <a:ea typeface="Arial" pitchFamily="34" charset="-122"/>
                <a:cs typeface="Arial" pitchFamily="34" charset="-120"/>
              </a:rPr>
              <a:t>Make the corpus trustworthy first</a:t>
            </a:r>
            <a:endParaRPr lang="en-US" sz="1150" dirty="0"/>
          </a:p>
        </p:txBody>
      </p:sp>
      <p:sp>
        <p:nvSpPr>
          <p:cNvPr id="10" name="Text 8"/>
          <p:cNvSpPr/>
          <p:nvPr/>
        </p:nvSpPr>
        <p:spPr>
          <a:xfrm>
            <a:off x="868680" y="1517904"/>
            <a:ext cx="5212080" cy="493776"/>
          </a:xfrm>
          <a:prstGeom prst="rect">
            <a:avLst/>
          </a:prstGeom>
          <a:noFill/>
          <a:ln/>
        </p:spPr>
        <p:txBody>
          <a:bodyPr wrap="square" rtlCol="0" anchor="ctr">
            <a:normAutofit/>
          </a:bodyPr>
          <a:lstStyle/>
          <a:p>
            <a:pPr indent="0" marL="0">
              <a:lnSpc>
                <a:spcPct val="115000"/>
              </a:lnSpc>
              <a:buNone/>
            </a:pPr>
            <a:r>
              <a:rPr lang="en-US" sz="950" dirty="0">
                <a:solidFill>
                  <a:srgbClr val="6B6353"/>
                </a:solidFill>
                <a:latin typeface="Arial" pitchFamily="34" charset="0"/>
                <a:ea typeface="Arial" pitchFamily="34" charset="-122"/>
                <a:cs typeface="Arial" pitchFamily="34" charset="-120"/>
              </a:rPr>
              <a:t>Ingestion enforces hard invariants: no client-year double counting across dataset versions, plus completeness filters on partial extracts. Benchmarks are only as good as the discipline underneath them.</a:t>
            </a:r>
            <a:endParaRPr lang="en-US" sz="950" dirty="0"/>
          </a:p>
        </p:txBody>
      </p:sp>
      <p:sp>
        <p:nvSpPr>
          <p:cNvPr id="11" name="Text 9"/>
          <p:cNvSpPr/>
          <p:nvPr/>
        </p:nvSpPr>
        <p:spPr>
          <a:xfrm>
            <a:off x="548640" y="2139696"/>
            <a:ext cx="5486400" cy="237744"/>
          </a:xfrm>
          <a:prstGeom prst="rect">
            <a:avLst/>
          </a:prstGeom>
          <a:noFill/>
          <a:ln/>
        </p:spPr>
        <p:txBody>
          <a:bodyPr wrap="square" rtlCol="0" anchor="ctr"/>
          <a:lstStyle/>
          <a:p>
            <a:pPr indent="0" marL="0">
              <a:buNone/>
            </a:pPr>
            <a:r>
              <a:rPr lang="en-US" sz="1150" dirty="0">
                <a:solidFill>
                  <a:srgbClr val="6B6353"/>
                </a:solidFill>
                <a:latin typeface="Courier New" pitchFamily="34" charset="0"/>
                <a:ea typeface="Courier New" pitchFamily="34" charset="-122"/>
                <a:cs typeface="Courier New" pitchFamily="34" charset="-120"/>
              </a:rPr>
              <a:t>02  </a:t>
            </a:r>
            <a:pPr indent="0" marL="0">
              <a:buNone/>
            </a:pPr>
            <a:r>
              <a:rPr lang="en-US" sz="1150" b="1" dirty="0">
                <a:solidFill>
                  <a:srgbClr val="1B170F"/>
                </a:solidFill>
                <a:latin typeface="Arial" pitchFamily="34" charset="0"/>
                <a:ea typeface="Arial" pitchFamily="34" charset="-122"/>
                <a:cs typeface="Arial" pitchFamily="34" charset="-120"/>
              </a:rPr>
              <a:t>Compute ranges the defensible way</a:t>
            </a:r>
            <a:endParaRPr lang="en-US" sz="1150" dirty="0"/>
          </a:p>
        </p:txBody>
      </p:sp>
      <p:sp>
        <p:nvSpPr>
          <p:cNvPr id="12" name="Text 10"/>
          <p:cNvSpPr/>
          <p:nvPr/>
        </p:nvSpPr>
        <p:spPr>
          <a:xfrm>
            <a:off x="868680" y="2395728"/>
            <a:ext cx="5212080" cy="493776"/>
          </a:xfrm>
          <a:prstGeom prst="rect">
            <a:avLst/>
          </a:prstGeom>
          <a:noFill/>
          <a:ln/>
        </p:spPr>
        <p:txBody>
          <a:bodyPr wrap="square" rtlCol="0" anchor="ctr">
            <a:normAutofit/>
          </a:bodyPr>
          <a:lstStyle/>
          <a:p>
            <a:pPr indent="0" marL="0">
              <a:lnSpc>
                <a:spcPct val="115000"/>
              </a:lnSpc>
              <a:buNone/>
            </a:pPr>
            <a:r>
              <a:rPr lang="en-US" sz="950" dirty="0">
                <a:solidFill>
                  <a:srgbClr val="6B6353"/>
                </a:solidFill>
                <a:latin typeface="Arial" pitchFamily="34" charset="0"/>
                <a:ea typeface="Arial" pitchFamily="34" charset="-122"/>
                <a:cs typeface="Arial" pitchFamily="34" charset="-120"/>
              </a:rPr>
              <a:t>Peer percentiles aggregate to client level before any distribution is computed, so one client with thirty projects can't masquerade as thirty peers. Every range ships with its cohort and sample size.</a:t>
            </a:r>
            <a:endParaRPr lang="en-US" sz="950" dirty="0"/>
          </a:p>
        </p:txBody>
      </p:sp>
      <p:sp>
        <p:nvSpPr>
          <p:cNvPr id="13" name="Text 11"/>
          <p:cNvSpPr/>
          <p:nvPr/>
        </p:nvSpPr>
        <p:spPr>
          <a:xfrm>
            <a:off x="548640" y="3017520"/>
            <a:ext cx="5486400" cy="237744"/>
          </a:xfrm>
          <a:prstGeom prst="rect">
            <a:avLst/>
          </a:prstGeom>
          <a:noFill/>
          <a:ln/>
        </p:spPr>
        <p:txBody>
          <a:bodyPr wrap="square" rtlCol="0" anchor="ctr"/>
          <a:lstStyle/>
          <a:p>
            <a:pPr indent="0" marL="0">
              <a:buNone/>
            </a:pPr>
            <a:r>
              <a:rPr lang="en-US" sz="1150" dirty="0">
                <a:solidFill>
                  <a:srgbClr val="6B6353"/>
                </a:solidFill>
                <a:latin typeface="Courier New" pitchFamily="34" charset="0"/>
                <a:ea typeface="Courier New" pitchFamily="34" charset="-122"/>
                <a:cs typeface="Courier New" pitchFamily="34" charset="-120"/>
              </a:rPr>
              <a:t>03  </a:t>
            </a:r>
            <a:pPr indent="0" marL="0">
              <a:buNone/>
            </a:pPr>
            <a:r>
              <a:rPr lang="en-US" sz="1150" b="1" dirty="0">
                <a:solidFill>
                  <a:srgbClr val="1B170F"/>
                </a:solidFill>
                <a:latin typeface="Arial" pitchFamily="34" charset="0"/>
                <a:ea typeface="Arial" pitchFamily="34" charset="-122"/>
                <a:cs typeface="Arial" pitchFamily="34" charset="-120"/>
              </a:rPr>
              <a:t>Index what's askable</a:t>
            </a:r>
            <a:endParaRPr lang="en-US" sz="1150" dirty="0"/>
          </a:p>
        </p:txBody>
      </p:sp>
      <p:sp>
        <p:nvSpPr>
          <p:cNvPr id="14" name="Text 12"/>
          <p:cNvSpPr/>
          <p:nvPr/>
        </p:nvSpPr>
        <p:spPr>
          <a:xfrm>
            <a:off x="868680" y="3273552"/>
            <a:ext cx="5212080" cy="493776"/>
          </a:xfrm>
          <a:prstGeom prst="rect">
            <a:avLst/>
          </a:prstGeom>
          <a:noFill/>
          <a:ln/>
        </p:spPr>
        <p:txBody>
          <a:bodyPr wrap="square" rtlCol="0" anchor="ctr">
            <a:normAutofit/>
          </a:bodyPr>
          <a:lstStyle/>
          <a:p>
            <a:pPr indent="0" marL="0">
              <a:lnSpc>
                <a:spcPct val="115000"/>
              </a:lnSpc>
              <a:buNone/>
            </a:pPr>
            <a:r>
              <a:rPr lang="en-US" sz="950" dirty="0">
                <a:solidFill>
                  <a:srgbClr val="6B6353"/>
                </a:solidFill>
                <a:latin typeface="Arial" pitchFamily="34" charset="0"/>
                <a:ea typeface="Arial" pitchFamily="34" charset="-122"/>
                <a:cs typeface="Arial" pitchFamily="34" charset="-120"/>
              </a:rPr>
              <a:t>Instead of letting an agent guess filters, the platform indexes the valid analytical paths through the data: real categories, real cohorts, each with evidence attached. The agent's first move is always retrieval, never generation.</a:t>
            </a:r>
            <a:endParaRPr lang="en-US" sz="950" dirty="0"/>
          </a:p>
        </p:txBody>
      </p:sp>
      <p:sp>
        <p:nvSpPr>
          <p:cNvPr id="15" name="Text 13"/>
          <p:cNvSpPr/>
          <p:nvPr/>
        </p:nvSpPr>
        <p:spPr>
          <a:xfrm>
            <a:off x="548640" y="3895344"/>
            <a:ext cx="5486400" cy="237744"/>
          </a:xfrm>
          <a:prstGeom prst="rect">
            <a:avLst/>
          </a:prstGeom>
          <a:noFill/>
          <a:ln/>
        </p:spPr>
        <p:txBody>
          <a:bodyPr wrap="square" rtlCol="0" anchor="ctr"/>
          <a:lstStyle/>
          <a:p>
            <a:pPr indent="0" marL="0">
              <a:buNone/>
            </a:pPr>
            <a:r>
              <a:rPr lang="en-US" sz="1150" dirty="0">
                <a:solidFill>
                  <a:srgbClr val="6B6353"/>
                </a:solidFill>
                <a:latin typeface="Courier New" pitchFamily="34" charset="0"/>
                <a:ea typeface="Courier New" pitchFamily="34" charset="-122"/>
                <a:cs typeface="Courier New" pitchFamily="34" charset="-120"/>
              </a:rPr>
              <a:t>04  </a:t>
            </a:r>
            <a:pPr indent="0" marL="0">
              <a:buNone/>
            </a:pPr>
            <a:r>
              <a:rPr lang="en-US" sz="1150" b="1" dirty="0">
                <a:solidFill>
                  <a:srgbClr val="1B170F"/>
                </a:solidFill>
                <a:latin typeface="Arial" pitchFamily="34" charset="0"/>
                <a:ea typeface="Arial" pitchFamily="34" charset="-122"/>
                <a:cs typeface="Arial" pitchFamily="34" charset="-120"/>
              </a:rPr>
              <a:t>Two tools, no free-form SQL</a:t>
            </a:r>
            <a:endParaRPr lang="en-US" sz="1150" dirty="0"/>
          </a:p>
        </p:txBody>
      </p:sp>
      <p:sp>
        <p:nvSpPr>
          <p:cNvPr id="16" name="Text 14"/>
          <p:cNvSpPr/>
          <p:nvPr/>
        </p:nvSpPr>
        <p:spPr>
          <a:xfrm>
            <a:off x="868680" y="4151376"/>
            <a:ext cx="5212080" cy="493776"/>
          </a:xfrm>
          <a:prstGeom prst="rect">
            <a:avLst/>
          </a:prstGeom>
          <a:noFill/>
          <a:ln/>
        </p:spPr>
        <p:txBody>
          <a:bodyPr wrap="square" rtlCol="0" anchor="ctr">
            <a:normAutofit/>
          </a:bodyPr>
          <a:lstStyle/>
          <a:p>
            <a:pPr indent="0" marL="0">
              <a:lnSpc>
                <a:spcPct val="115000"/>
              </a:lnSpc>
              <a:buNone/>
            </a:pPr>
            <a:r>
              <a:rPr lang="en-US" sz="950" dirty="0">
                <a:solidFill>
                  <a:srgbClr val="6B6353"/>
                </a:solidFill>
                <a:latin typeface="Arial" pitchFamily="34" charset="0"/>
                <a:ea typeface="Arial" pitchFamily="34" charset="-122"/>
                <a:cs typeface="Arial" pitchFamily="34" charset="-120"/>
              </a:rPr>
              <a:t>Each agent gets exactly two tools: search the paths, then pull through a deterministic SQL template with validated parameters. Empty results stopped meaning 'bad guess' and started meaning 'the data isn't there.'</a:t>
            </a:r>
            <a:endParaRPr lang="en-US" sz="950" dirty="0"/>
          </a:p>
        </p:txBody>
      </p:sp>
      <p:sp>
        <p:nvSpPr>
          <p:cNvPr id="17" name="Text 15"/>
          <p:cNvSpPr/>
          <p:nvPr/>
        </p:nvSpPr>
        <p:spPr>
          <a:xfrm>
            <a:off x="548640" y="4773168"/>
            <a:ext cx="5486400" cy="237744"/>
          </a:xfrm>
          <a:prstGeom prst="rect">
            <a:avLst/>
          </a:prstGeom>
          <a:noFill/>
          <a:ln/>
        </p:spPr>
        <p:txBody>
          <a:bodyPr wrap="square" rtlCol="0" anchor="ctr"/>
          <a:lstStyle/>
          <a:p>
            <a:pPr indent="0" marL="0">
              <a:buNone/>
            </a:pPr>
            <a:r>
              <a:rPr lang="en-US" sz="1150" dirty="0">
                <a:solidFill>
                  <a:srgbClr val="6B6353"/>
                </a:solidFill>
                <a:latin typeface="Courier New" pitchFamily="34" charset="0"/>
                <a:ea typeface="Courier New" pitchFamily="34" charset="-122"/>
                <a:cs typeface="Courier New" pitchFamily="34" charset="-120"/>
              </a:rPr>
              <a:t>05  </a:t>
            </a:r>
            <a:pPr indent="0" marL="0">
              <a:buNone/>
            </a:pPr>
            <a:r>
              <a:rPr lang="en-US" sz="1150" b="1" dirty="0">
                <a:solidFill>
                  <a:srgbClr val="1B170F"/>
                </a:solidFill>
                <a:latin typeface="Arial" pitchFamily="34" charset="0"/>
                <a:ea typeface="Arial" pitchFamily="34" charset="-122"/>
                <a:cs typeface="Arial" pitchFamily="34" charset="-120"/>
              </a:rPr>
              <a:t>Answers become artifacts</a:t>
            </a:r>
            <a:endParaRPr lang="en-US" sz="1150" dirty="0"/>
          </a:p>
        </p:txBody>
      </p:sp>
      <p:sp>
        <p:nvSpPr>
          <p:cNvPr id="18" name="Text 16"/>
          <p:cNvSpPr/>
          <p:nvPr/>
        </p:nvSpPr>
        <p:spPr>
          <a:xfrm>
            <a:off x="868680" y="5029200"/>
            <a:ext cx="5212080" cy="347472"/>
          </a:xfrm>
          <a:prstGeom prst="rect">
            <a:avLst/>
          </a:prstGeom>
          <a:noFill/>
          <a:ln/>
        </p:spPr>
        <p:txBody>
          <a:bodyPr wrap="square" rtlCol="0" anchor="ctr">
            <a:normAutofit/>
          </a:bodyPr>
          <a:lstStyle/>
          <a:p>
            <a:pPr indent="0" marL="0">
              <a:lnSpc>
                <a:spcPct val="115000"/>
              </a:lnSpc>
              <a:buNone/>
            </a:pPr>
            <a:r>
              <a:rPr lang="en-US" sz="950" dirty="0">
                <a:solidFill>
                  <a:srgbClr val="6B6353"/>
                </a:solidFill>
                <a:latin typeface="Arial" pitchFamily="34" charset="0"/>
                <a:ea typeface="Arial" pitchFamily="34" charset="-122"/>
                <a:cs typeface="Arial" pitchFamily="34" charset="-120"/>
              </a:rPr>
              <a:t>Results return as schema-tagged sections that render into briefs, shortlists, and Excel exports: replayable, auditable, and consumable by other internal tools through the same APIs.</a:t>
            </a:r>
            <a:endParaRPr lang="en-US" sz="950" dirty="0"/>
          </a:p>
        </p:txBody>
      </p:sp>
      <p:sp>
        <p:nvSpPr>
          <p:cNvPr id="19" name="Text 17"/>
          <p:cNvSpPr/>
          <p:nvPr/>
        </p:nvSpPr>
        <p:spPr>
          <a:xfrm>
            <a:off x="6446520" y="932688"/>
            <a:ext cx="3657600" cy="237744"/>
          </a:xfrm>
          <a:prstGeom prst="rect">
            <a:avLst/>
          </a:prstGeom>
          <a:noFill/>
          <a:ln/>
        </p:spPr>
        <p:txBody>
          <a:bodyPr wrap="square" rtlCol="0" anchor="ctr"/>
          <a:lstStyle/>
          <a:p>
            <a:pPr indent="0" marL="0">
              <a:buNone/>
            </a:pPr>
            <a:r>
              <a:rPr lang="en-US" sz="950" spc="300" kern="0" dirty="0">
                <a:solidFill>
                  <a:srgbClr val="6B6353"/>
                </a:solidFill>
                <a:latin typeface="Arial" pitchFamily="34" charset="0"/>
                <a:ea typeface="Arial" pitchFamily="34" charset="-122"/>
                <a:cs typeface="Arial" pitchFamily="34" charset="-120"/>
              </a:rPr>
              <a:t>DESIGN DECISIONS</a:t>
            </a:r>
            <a:endParaRPr lang="en-US" sz="950" dirty="0"/>
          </a:p>
        </p:txBody>
      </p:sp>
      <p:sp>
        <p:nvSpPr>
          <p:cNvPr id="20" name="Text 18"/>
          <p:cNvSpPr/>
          <p:nvPr/>
        </p:nvSpPr>
        <p:spPr>
          <a:xfrm>
            <a:off x="6446520" y="1261872"/>
            <a:ext cx="5166360" cy="237744"/>
          </a:xfrm>
          <a:prstGeom prst="rect">
            <a:avLst/>
          </a:prstGeom>
          <a:noFill/>
          <a:ln/>
        </p:spPr>
        <p:txBody>
          <a:bodyPr wrap="square" rtlCol="0" anchor="ctr"/>
          <a:lstStyle/>
          <a:p>
            <a:pPr indent="0" marL="0">
              <a:buNone/>
            </a:pPr>
            <a:r>
              <a:rPr lang="en-US" sz="1150" b="1" dirty="0">
                <a:solidFill>
                  <a:srgbClr val="1B170F"/>
                </a:solidFill>
                <a:latin typeface="Arial" pitchFamily="34" charset="0"/>
                <a:ea typeface="Arial" pitchFamily="34" charset="-122"/>
                <a:cs typeface="Arial" pitchFamily="34" charset="-120"/>
              </a:rPr>
              <a:t>Realized beats projected</a:t>
            </a:r>
            <a:endParaRPr lang="en-US" sz="1150" dirty="0"/>
          </a:p>
        </p:txBody>
      </p:sp>
      <p:sp>
        <p:nvSpPr>
          <p:cNvPr id="21" name="Text 19"/>
          <p:cNvSpPr/>
          <p:nvPr/>
        </p:nvSpPr>
        <p:spPr>
          <a:xfrm>
            <a:off x="6446520" y="1517904"/>
            <a:ext cx="5166360" cy="493776"/>
          </a:xfrm>
          <a:prstGeom prst="rect">
            <a:avLst/>
          </a:prstGeom>
          <a:noFill/>
          <a:ln/>
        </p:spPr>
        <p:txBody>
          <a:bodyPr wrap="square" rtlCol="0" anchor="ctr">
            <a:normAutofit/>
          </a:bodyPr>
          <a:lstStyle/>
          <a:p>
            <a:pPr indent="0" marL="0">
              <a:lnSpc>
                <a:spcPct val="115000"/>
              </a:lnSpc>
              <a:buNone/>
            </a:pPr>
            <a:r>
              <a:rPr lang="en-US" sz="950" dirty="0">
                <a:solidFill>
                  <a:srgbClr val="6B6353"/>
                </a:solidFill>
                <a:latin typeface="Arial" pitchFamily="34" charset="0"/>
                <a:ea typeface="Arial" pitchFamily="34" charset="-122"/>
                <a:cs typeface="Arial" pitchFamily="34" charset="-120"/>
              </a:rPr>
              <a:t>The savings library stages every initiative by how far it actually got. Showing clients what peers executed, not what consultants once proposed, is what ended the benchmark arguments.</a:t>
            </a:r>
            <a:endParaRPr lang="en-US" sz="950" dirty="0"/>
          </a:p>
        </p:txBody>
      </p:sp>
      <p:sp>
        <p:nvSpPr>
          <p:cNvPr id="22" name="Text 20"/>
          <p:cNvSpPr/>
          <p:nvPr/>
        </p:nvSpPr>
        <p:spPr>
          <a:xfrm>
            <a:off x="6446520" y="2139696"/>
            <a:ext cx="5166360" cy="237744"/>
          </a:xfrm>
          <a:prstGeom prst="rect">
            <a:avLst/>
          </a:prstGeom>
          <a:noFill/>
          <a:ln/>
        </p:spPr>
        <p:txBody>
          <a:bodyPr wrap="square" rtlCol="0" anchor="ctr"/>
          <a:lstStyle/>
          <a:p>
            <a:pPr indent="0" marL="0">
              <a:buNone/>
            </a:pPr>
            <a:r>
              <a:rPr lang="en-US" sz="1150" b="1" dirty="0">
                <a:solidFill>
                  <a:srgbClr val="1B170F"/>
                </a:solidFill>
                <a:latin typeface="Arial" pitchFamily="34" charset="0"/>
                <a:ea typeface="Arial" pitchFamily="34" charset="-122"/>
                <a:cs typeface="Arial" pitchFamily="34" charset="-120"/>
              </a:rPr>
              <a:t>Retrieval-first agents</a:t>
            </a:r>
            <a:endParaRPr lang="en-US" sz="1150" dirty="0"/>
          </a:p>
        </p:txBody>
      </p:sp>
      <p:sp>
        <p:nvSpPr>
          <p:cNvPr id="23" name="Text 21"/>
          <p:cNvSpPr/>
          <p:nvPr/>
        </p:nvSpPr>
        <p:spPr>
          <a:xfrm>
            <a:off x="6446520" y="2395728"/>
            <a:ext cx="5166360" cy="493776"/>
          </a:xfrm>
          <a:prstGeom prst="rect">
            <a:avLst/>
          </a:prstGeom>
          <a:noFill/>
          <a:ln/>
        </p:spPr>
        <p:txBody>
          <a:bodyPr wrap="square" rtlCol="0" anchor="ctr">
            <a:normAutofit/>
          </a:bodyPr>
          <a:lstStyle/>
          <a:p>
            <a:pPr indent="0" marL="0">
              <a:lnSpc>
                <a:spcPct val="115000"/>
              </a:lnSpc>
              <a:buNone/>
            </a:pPr>
            <a:r>
              <a:rPr lang="en-US" sz="950" dirty="0">
                <a:solidFill>
                  <a:srgbClr val="6B6353"/>
                </a:solidFill>
                <a:latin typeface="Arial" pitchFamily="34" charset="0"/>
                <a:ea typeface="Arial" pitchFamily="34" charset="-122"/>
                <a:cs typeface="Arial" pitchFamily="34" charset="-120"/>
              </a:rPr>
              <a:t>The pivot from NL-to-SQL to retrieve-then-decide took pulls from ~3 minutes to ~30 seconds and near-eliminated empty results. The pattern now underpins every agent on the platform.</a:t>
            </a:r>
            <a:endParaRPr lang="en-US" sz="950" dirty="0"/>
          </a:p>
        </p:txBody>
      </p:sp>
      <p:sp>
        <p:nvSpPr>
          <p:cNvPr id="24" name="Text 22"/>
          <p:cNvSpPr/>
          <p:nvPr/>
        </p:nvSpPr>
        <p:spPr>
          <a:xfrm>
            <a:off x="6446520" y="3017520"/>
            <a:ext cx="5166360" cy="237744"/>
          </a:xfrm>
          <a:prstGeom prst="rect">
            <a:avLst/>
          </a:prstGeom>
          <a:noFill/>
          <a:ln/>
        </p:spPr>
        <p:txBody>
          <a:bodyPr wrap="square" rtlCol="0" anchor="ctr"/>
          <a:lstStyle/>
          <a:p>
            <a:pPr indent="0" marL="0">
              <a:buNone/>
            </a:pPr>
            <a:r>
              <a:rPr lang="en-US" sz="1150" b="1" dirty="0">
                <a:solidFill>
                  <a:srgbClr val="1B170F"/>
                </a:solidFill>
                <a:latin typeface="Arial" pitchFamily="34" charset="0"/>
                <a:ea typeface="Arial" pitchFamily="34" charset="-122"/>
                <a:cs typeface="Arial" pitchFamily="34" charset="-120"/>
              </a:rPr>
              <a:t>Anonymity in depth</a:t>
            </a:r>
            <a:endParaRPr lang="en-US" sz="1150" dirty="0"/>
          </a:p>
        </p:txBody>
      </p:sp>
      <p:sp>
        <p:nvSpPr>
          <p:cNvPr id="25" name="Text 23"/>
          <p:cNvSpPr/>
          <p:nvPr/>
        </p:nvSpPr>
        <p:spPr>
          <a:xfrm>
            <a:off x="6446520" y="3273552"/>
            <a:ext cx="5166360" cy="493776"/>
          </a:xfrm>
          <a:prstGeom prst="rect">
            <a:avLst/>
          </a:prstGeom>
          <a:noFill/>
          <a:ln/>
        </p:spPr>
        <p:txBody>
          <a:bodyPr wrap="square" rtlCol="0" anchor="ctr">
            <a:normAutofit/>
          </a:bodyPr>
          <a:lstStyle/>
          <a:p>
            <a:pPr indent="0" marL="0">
              <a:lnSpc>
                <a:spcPct val="115000"/>
              </a:lnSpc>
              <a:buNone/>
            </a:pPr>
            <a:r>
              <a:rPr lang="en-US" sz="950" dirty="0">
                <a:solidFill>
                  <a:srgbClr val="6B6353"/>
                </a:solidFill>
                <a:latin typeface="Arial" pitchFamily="34" charset="0"/>
                <a:ea typeface="Arial" pitchFamily="34" charset="-122"/>
                <a:cs typeface="Arial" pitchFamily="34" charset="-120"/>
              </a:rPr>
              <a:t>Identity columns are stripped before the model sees rows, prompts forbid naming, and a final sanitizer scrubs answers. Benchmarking confidentiality can't hinge on one layer behaving.</a:t>
            </a:r>
            <a:endParaRPr lang="en-US" sz="950" dirty="0"/>
          </a:p>
        </p:txBody>
      </p:sp>
      <p:sp>
        <p:nvSpPr>
          <p:cNvPr id="26" name="Text 24"/>
          <p:cNvSpPr/>
          <p:nvPr/>
        </p:nvSpPr>
        <p:spPr>
          <a:xfrm>
            <a:off x="6446520" y="3895344"/>
            <a:ext cx="5166360" cy="237744"/>
          </a:xfrm>
          <a:prstGeom prst="rect">
            <a:avLst/>
          </a:prstGeom>
          <a:noFill/>
          <a:ln/>
        </p:spPr>
        <p:txBody>
          <a:bodyPr wrap="square" rtlCol="0" anchor="ctr"/>
          <a:lstStyle/>
          <a:p>
            <a:pPr indent="0" marL="0">
              <a:buNone/>
            </a:pPr>
            <a:r>
              <a:rPr lang="en-US" sz="1150" b="1" dirty="0">
                <a:solidFill>
                  <a:srgbClr val="1B170F"/>
                </a:solidFill>
                <a:latin typeface="Arial" pitchFamily="34" charset="0"/>
                <a:ea typeface="Arial" pitchFamily="34" charset="-122"/>
                <a:cs typeface="Arial" pitchFamily="34" charset="-120"/>
              </a:rPr>
              <a:t>Schema-tagged payloads</a:t>
            </a:r>
            <a:endParaRPr lang="en-US" sz="1150" dirty="0"/>
          </a:p>
        </p:txBody>
      </p:sp>
      <p:sp>
        <p:nvSpPr>
          <p:cNvPr id="27" name="Text 25"/>
          <p:cNvSpPr/>
          <p:nvPr/>
        </p:nvSpPr>
        <p:spPr>
          <a:xfrm>
            <a:off x="6446520" y="4151376"/>
            <a:ext cx="5166360" cy="347472"/>
          </a:xfrm>
          <a:prstGeom prst="rect">
            <a:avLst/>
          </a:prstGeom>
          <a:noFill/>
          <a:ln/>
        </p:spPr>
        <p:txBody>
          <a:bodyPr wrap="square" rtlCol="0" anchor="ctr">
            <a:normAutofit/>
          </a:bodyPr>
          <a:lstStyle/>
          <a:p>
            <a:pPr indent="0" marL="0">
              <a:lnSpc>
                <a:spcPct val="115000"/>
              </a:lnSpc>
              <a:buNone/>
            </a:pPr>
            <a:r>
              <a:rPr lang="en-US" sz="950" dirty="0">
                <a:solidFill>
                  <a:srgbClr val="6B6353"/>
                </a:solidFill>
                <a:latin typeface="Arial" pitchFamily="34" charset="0"/>
                <a:ea typeface="Arial" pitchFamily="34" charset="-122"/>
                <a:cs typeface="Arial" pitchFamily="34" charset="-120"/>
              </a:rPr>
              <a:t>Outputs carry their own column schema, so the frontend parses structure instead of hard-coding field names. Data evolves; parsers survive.</a:t>
            </a:r>
            <a:endParaRPr lang="en-US" sz="95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0D1526"/>
        </a:solidFill>
      </p:bgPr>
    </p:bg>
    <p:spTree>
      <p:nvGrpSpPr>
        <p:cNvPr id="1" name=""/>
        <p:cNvGrpSpPr/>
        <p:nvPr/>
      </p:nvGrpSpPr>
      <p:grpSpPr>
        <a:xfrm>
          <a:off x="0" y="0"/>
          <a:ext cx="0" cy="0"/>
          <a:chOff x="0" y="0"/>
          <a:chExt cx="0" cy="0"/>
        </a:xfrm>
      </p:grpSpPr>
      <p:sp>
        <p:nvSpPr>
          <p:cNvPr id="2" name="Text 0"/>
          <p:cNvSpPr/>
          <p:nvPr/>
        </p:nvSpPr>
        <p:spPr>
          <a:xfrm>
            <a:off x="548640" y="384048"/>
            <a:ext cx="8686800" cy="274320"/>
          </a:xfrm>
          <a:prstGeom prst="rect">
            <a:avLst/>
          </a:prstGeom>
          <a:noFill/>
          <a:ln/>
        </p:spPr>
        <p:txBody>
          <a:bodyPr wrap="square" rtlCol="0" anchor="ctr"/>
          <a:lstStyle/>
          <a:p>
            <a:pPr indent="0" marL="0">
              <a:buNone/>
            </a:pPr>
            <a:r>
              <a:rPr lang="en-US" sz="1050" spc="300" kern="0" dirty="0">
                <a:solidFill>
                  <a:srgbClr val="8088A6"/>
                </a:solidFill>
                <a:latin typeface="Arial" pitchFamily="34" charset="0"/>
                <a:ea typeface="Arial" pitchFamily="34" charset="-122"/>
                <a:cs typeface="Arial" pitchFamily="34" charset="-120"/>
              </a:rPr>
              <a:t>CASE STUDY 10 · CONTRACT INTELLIGENCE (POC)</a:t>
            </a:r>
            <a:endParaRPr lang="en-US" sz="1050" dirty="0"/>
          </a:p>
        </p:txBody>
      </p:sp>
      <p:sp>
        <p:nvSpPr>
          <p:cNvPr id="3" name="Text 1"/>
          <p:cNvSpPr/>
          <p:nvPr/>
        </p:nvSpPr>
        <p:spPr>
          <a:xfrm>
            <a:off x="10360152" y="365760"/>
            <a:ext cx="1280160" cy="310896"/>
          </a:xfrm>
          <a:prstGeom prst="rect">
            <a:avLst/>
          </a:prstGeom>
          <a:noFill/>
          <a:ln/>
        </p:spPr>
        <p:txBody>
          <a:bodyPr wrap="square" rtlCol="0" anchor="ctr"/>
          <a:lstStyle/>
          <a:p>
            <a:pPr algn="r" indent="0" marL="0">
              <a:buNone/>
            </a:pPr>
            <a:r>
              <a:rPr lang="en-US" sz="1300" dirty="0">
                <a:solidFill>
                  <a:srgbClr val="E6E9F4"/>
                </a:solidFill>
                <a:latin typeface="Arial Black" pitchFamily="34" charset="0"/>
                <a:ea typeface="Arial Black" pitchFamily="34" charset="-122"/>
                <a:cs typeface="Arial Black" pitchFamily="34" charset="-120"/>
              </a:rPr>
              <a:t>21</a:t>
            </a:r>
            <a:pPr algn="r" indent="0" marL="0">
              <a:buNone/>
            </a:pPr>
            <a:r>
              <a:rPr lang="en-US" sz="1300" dirty="0">
                <a:solidFill>
                  <a:srgbClr val="8088A6"/>
                </a:solidFill>
                <a:latin typeface="Arial Black" pitchFamily="34" charset="0"/>
                <a:ea typeface="Arial Black" pitchFamily="34" charset="-122"/>
                <a:cs typeface="Arial Black" pitchFamily="34" charset="-120"/>
              </a:rPr>
              <a:t> / 31</a:t>
            </a:r>
            <a:endParaRPr lang="en-US" sz="1300" dirty="0"/>
          </a:p>
        </p:txBody>
      </p:sp>
      <p:sp>
        <p:nvSpPr>
          <p:cNvPr id="4" name="Shape 2"/>
          <p:cNvSpPr/>
          <p:nvPr/>
        </p:nvSpPr>
        <p:spPr>
          <a:xfrm>
            <a:off x="548640" y="749808"/>
            <a:ext cx="11091672" cy="10973"/>
          </a:xfrm>
          <a:prstGeom prst="rect">
            <a:avLst/>
          </a:prstGeom>
          <a:solidFill>
            <a:srgbClr val="27314A"/>
          </a:solidFill>
          <a:ln/>
        </p:spPr>
      </p:sp>
      <p:sp>
        <p:nvSpPr>
          <p:cNvPr id="5" name="Shape 3"/>
          <p:cNvSpPr/>
          <p:nvPr/>
        </p:nvSpPr>
        <p:spPr>
          <a:xfrm>
            <a:off x="548640" y="6144768"/>
            <a:ext cx="11091672" cy="10973"/>
          </a:xfrm>
          <a:prstGeom prst="rect">
            <a:avLst/>
          </a:prstGeom>
          <a:solidFill>
            <a:srgbClr val="27314A"/>
          </a:solidFill>
          <a:ln/>
        </p:spPr>
      </p:sp>
      <p:sp>
        <p:nvSpPr>
          <p:cNvPr id="6" name="Text 4"/>
          <p:cNvSpPr/>
          <p:nvPr/>
        </p:nvSpPr>
        <p:spPr>
          <a:xfrm>
            <a:off x="548640" y="6254496"/>
            <a:ext cx="7863840" cy="274320"/>
          </a:xfrm>
          <a:prstGeom prst="rect">
            <a:avLst/>
          </a:prstGeom>
          <a:noFill/>
          <a:ln/>
        </p:spPr>
        <p:txBody>
          <a:bodyPr wrap="square" rtlCol="0" anchor="ctr"/>
          <a:lstStyle/>
          <a:p>
            <a:pPr indent="0" marL="0">
              <a:buNone/>
            </a:pPr>
            <a:r>
              <a:rPr lang="en-US" sz="950" spc="250" kern="0" dirty="0">
                <a:solidFill>
                  <a:srgbClr val="8088A6"/>
                </a:solidFill>
                <a:latin typeface="Arial" pitchFamily="34" charset="0"/>
                <a:ea typeface="Arial" pitchFamily="34" charset="-122"/>
                <a:cs typeface="Arial" pitchFamily="34" charset="-120"/>
              </a:rPr>
              <a:t>5 CONTRACT JOBS, ONE TOOL · OLD TERMS → BEST-IN-CLASS CLAUSES · SOLO PROOF OF CONCEPT, BUILT IN DAYS</a:t>
            </a:r>
            <a:endParaRPr lang="en-US" sz="950" dirty="0"/>
          </a:p>
        </p:txBody>
      </p:sp>
      <p:sp>
        <p:nvSpPr>
          <p:cNvPr id="7" name="Text 5"/>
          <p:cNvSpPr/>
          <p:nvPr/>
        </p:nvSpPr>
        <p:spPr>
          <a:xfrm>
            <a:off x="7799832" y="6254496"/>
            <a:ext cx="3840480" cy="274320"/>
          </a:xfrm>
          <a:prstGeom prst="rect">
            <a:avLst/>
          </a:prstGeom>
          <a:noFill/>
          <a:ln/>
        </p:spPr>
        <p:txBody>
          <a:bodyPr wrap="square" rtlCol="0" anchor="ctr"/>
          <a:lstStyle/>
          <a:p>
            <a:pPr algn="r" indent="0" marL="0">
              <a:buNone/>
            </a:pPr>
            <a:r>
              <a:rPr lang="en-US" sz="950" spc="250" kern="0" dirty="0">
                <a:solidFill>
                  <a:srgbClr val="8088A6"/>
                </a:solidFill>
                <a:latin typeface="Arial" pitchFamily="34" charset="0"/>
                <a:ea typeface="Arial" pitchFamily="34" charset="-122"/>
                <a:cs typeface="Arial" pitchFamily="34" charset="-120"/>
              </a:rPr>
              <a:t>BUILT INDEPENDENTLY · POC</a:t>
            </a:r>
            <a:endParaRPr lang="en-US" sz="950" dirty="0"/>
          </a:p>
        </p:txBody>
      </p:sp>
      <p:sp>
        <p:nvSpPr>
          <p:cNvPr id="8" name="Text 6"/>
          <p:cNvSpPr/>
          <p:nvPr/>
        </p:nvSpPr>
        <p:spPr>
          <a:xfrm>
            <a:off x="548640" y="914400"/>
            <a:ext cx="7223760" cy="1325880"/>
          </a:xfrm>
          <a:prstGeom prst="rect">
            <a:avLst/>
          </a:prstGeom>
          <a:noFill/>
          <a:ln/>
        </p:spPr>
        <p:txBody>
          <a:bodyPr wrap="square" rtlCol="0" anchor="ctr"/>
          <a:lstStyle/>
          <a:p>
            <a:pPr indent="0" marL="0">
              <a:buNone/>
            </a:pPr>
            <a:r>
              <a:rPr lang="en-US" sz="3000" dirty="0">
                <a:solidFill>
                  <a:srgbClr val="E6E9F4"/>
                </a:solidFill>
                <a:latin typeface="Arial Black" pitchFamily="34" charset="0"/>
                <a:ea typeface="Arial Black" pitchFamily="34" charset="-122"/>
                <a:cs typeface="Arial Black" pitchFamily="34" charset="-120"/>
              </a:rPr>
              <a:t>Read your contracts.</a:t>
            </a:r>
            <a:endParaRPr lang="en-US" sz="3000" dirty="0"/>
          </a:p>
          <a:p>
            <a:pPr indent="0" marL="0">
              <a:buNone/>
            </a:pPr>
            <a:r>
              <a:rPr lang="en-US" sz="3000" dirty="0">
                <a:solidFill>
                  <a:srgbClr val="E6E9F4"/>
                </a:solidFill>
                <a:latin typeface="Arial Black" pitchFamily="34" charset="0"/>
                <a:ea typeface="Arial Black" pitchFamily="34" charset="-122"/>
                <a:cs typeface="Arial Black" pitchFamily="34" charset="-120"/>
              </a:rPr>
              <a:t>Redraft them better.</a:t>
            </a:r>
            <a:endParaRPr lang="en-US" sz="3000" dirty="0"/>
          </a:p>
        </p:txBody>
      </p:sp>
      <p:sp>
        <p:nvSpPr>
          <p:cNvPr id="9" name="Text 7"/>
          <p:cNvSpPr/>
          <p:nvPr/>
        </p:nvSpPr>
        <p:spPr>
          <a:xfrm>
            <a:off x="548640" y="2331720"/>
            <a:ext cx="6949440" cy="914400"/>
          </a:xfrm>
          <a:prstGeom prst="rect">
            <a:avLst/>
          </a:prstGeom>
          <a:noFill/>
          <a:ln/>
        </p:spPr>
        <p:txBody>
          <a:bodyPr wrap="square" rtlCol="0" anchor="ctr">
            <a:normAutofit/>
          </a:bodyPr>
          <a:lstStyle/>
          <a:p>
            <a:pPr indent="0" marL="0">
              <a:lnSpc>
                <a:spcPct val="120000"/>
              </a:lnSpc>
              <a:buNone/>
            </a:pPr>
            <a:r>
              <a:rPr lang="en-US" sz="1200" dirty="0">
                <a:solidFill>
                  <a:srgbClr val="8088A6"/>
                </a:solidFill>
                <a:latin typeface="Arial" pitchFamily="34" charset="0"/>
                <a:ea typeface="Arial" pitchFamily="34" charset="-122"/>
                <a:cs typeface="Arial" pitchFamily="34" charset="-120"/>
              </a:rPr>
              <a:t>A quick proof of concept for what AI can do with a company's whole pile of contracts, in one tool. It reads and extracts the key terms from every contract, sorts them into archetypes, and suggests a strategy for each. Then it redrafts: it checks your existing terms against a library of best-in-class clauses and proposes stronger, realistic ones to swap in, while a light pipeline tracks the updated contracts you send back to suppliers. Built solo in a couple of days, as a proof of concept, not a production system.</a:t>
            </a:r>
            <a:endParaRPr lang="en-US" sz="1200" dirty="0"/>
          </a:p>
        </p:txBody>
      </p:sp>
      <p:sp>
        <p:nvSpPr>
          <p:cNvPr id="10" name="Text 8"/>
          <p:cNvSpPr/>
          <p:nvPr/>
        </p:nvSpPr>
        <p:spPr>
          <a:xfrm>
            <a:off x="548640" y="3310128"/>
            <a:ext cx="3657600" cy="237744"/>
          </a:xfrm>
          <a:prstGeom prst="rect">
            <a:avLst/>
          </a:prstGeom>
          <a:noFill/>
          <a:ln/>
        </p:spPr>
        <p:txBody>
          <a:bodyPr wrap="square" rtlCol="0" anchor="ctr"/>
          <a:lstStyle/>
          <a:p>
            <a:pPr indent="0" marL="0">
              <a:buNone/>
            </a:pPr>
            <a:r>
              <a:rPr lang="en-US" sz="950" spc="300" kern="0" dirty="0">
                <a:solidFill>
                  <a:srgbClr val="8088A6"/>
                </a:solidFill>
                <a:latin typeface="Arial" pitchFamily="34" charset="0"/>
                <a:ea typeface="Arial" pitchFamily="34" charset="-122"/>
                <a:cs typeface="Arial" pitchFamily="34" charset="-120"/>
              </a:rPr>
              <a:t>THE PROBLEM</a:t>
            </a:r>
            <a:endParaRPr lang="en-US" sz="950" dirty="0"/>
          </a:p>
        </p:txBody>
      </p:sp>
      <p:sp>
        <p:nvSpPr>
          <p:cNvPr id="11" name="Text 9"/>
          <p:cNvSpPr/>
          <p:nvPr/>
        </p:nvSpPr>
        <p:spPr>
          <a:xfrm>
            <a:off x="548640" y="3584448"/>
            <a:ext cx="6949440" cy="1417320"/>
          </a:xfrm>
          <a:prstGeom prst="rect">
            <a:avLst/>
          </a:prstGeom>
          <a:noFill/>
          <a:ln/>
        </p:spPr>
        <p:txBody>
          <a:bodyPr wrap="square" rtlCol="0" anchor="ctr">
            <a:normAutofit/>
          </a:bodyPr>
          <a:lstStyle/>
          <a:p>
            <a:pPr indent="0" marL="0">
              <a:lnSpc>
                <a:spcPct val="118000"/>
              </a:lnSpc>
              <a:buNone/>
            </a:pPr>
            <a:r>
              <a:rPr lang="en-US" sz="1000" dirty="0">
                <a:solidFill>
                  <a:srgbClr val="E6E9F4"/>
                </a:solidFill>
                <a:latin typeface="Arial" pitchFamily="34" charset="0"/>
                <a:ea typeface="Arial" pitchFamily="34" charset="-122"/>
                <a:cs typeface="Arial" pitchFamily="34" charset="-120"/>
              </a:rPr>
              <a:t>Most companies sit on thousands of contracts and have no real handle on what is inside them: which terms they agreed to, which are weak, how one supplier's deal compares to another. Reading, comparing, and improving them is slow manual work, so it mostly does not happen, and money quietly leaks through terms nobody revisits.</a:t>
            </a:r>
            <a:endParaRPr lang="en-US" sz="1000" dirty="0"/>
          </a:p>
        </p:txBody>
      </p:sp>
      <p:sp>
        <p:nvSpPr>
          <p:cNvPr id="12" name="Text 10"/>
          <p:cNvSpPr/>
          <p:nvPr/>
        </p:nvSpPr>
        <p:spPr>
          <a:xfrm>
            <a:off x="548640" y="5102352"/>
            <a:ext cx="3657600" cy="237744"/>
          </a:xfrm>
          <a:prstGeom prst="rect">
            <a:avLst/>
          </a:prstGeom>
          <a:noFill/>
          <a:ln/>
        </p:spPr>
        <p:txBody>
          <a:bodyPr wrap="square" rtlCol="0" anchor="ctr"/>
          <a:lstStyle/>
          <a:p>
            <a:pPr indent="0" marL="0">
              <a:buNone/>
            </a:pPr>
            <a:r>
              <a:rPr lang="en-US" sz="950" spc="300" kern="0" dirty="0">
                <a:solidFill>
                  <a:srgbClr val="8088A6"/>
                </a:solidFill>
                <a:latin typeface="Arial" pitchFamily="34" charset="0"/>
                <a:ea typeface="Arial" pitchFamily="34" charset="-122"/>
                <a:cs typeface="Arial" pitchFamily="34" charset="-120"/>
              </a:rPr>
              <a:t>WHAT I BUILT</a:t>
            </a:r>
            <a:endParaRPr lang="en-US" sz="950" dirty="0"/>
          </a:p>
        </p:txBody>
      </p:sp>
      <p:sp>
        <p:nvSpPr>
          <p:cNvPr id="13" name="Text 11"/>
          <p:cNvSpPr/>
          <p:nvPr/>
        </p:nvSpPr>
        <p:spPr>
          <a:xfrm>
            <a:off x="548640" y="5376672"/>
            <a:ext cx="6949440" cy="685800"/>
          </a:xfrm>
          <a:prstGeom prst="rect">
            <a:avLst/>
          </a:prstGeom>
          <a:noFill/>
          <a:ln/>
        </p:spPr>
        <p:txBody>
          <a:bodyPr wrap="square" rtlCol="0" anchor="ctr">
            <a:normAutofit/>
          </a:bodyPr>
          <a:lstStyle/>
          <a:p>
            <a:pPr indent="0" marL="0">
              <a:lnSpc>
                <a:spcPct val="118000"/>
              </a:lnSpc>
              <a:buNone/>
            </a:pPr>
            <a:r>
              <a:rPr lang="en-US" sz="1000" dirty="0">
                <a:solidFill>
                  <a:srgbClr val="E6E9F4"/>
                </a:solidFill>
                <a:latin typeface="Arial" pitchFamily="34" charset="0"/>
                <a:ea typeface="Arial" pitchFamily="34" charset="-122"/>
                <a:cs typeface="Arial" pitchFamily="34" charset="-120"/>
              </a:rPr>
              <a:t>A proof of concept, built solo in a couple of days, for what AI can do with a company's whole pile of contracts, in one tool. It reads each contract and extracts the key fields, sorts them into archetypes, and suggests a strategy for each based on what it found. Then it goes a step most contract tools skip: it matches your existing terms against a library of best-in-class clauses and redrafts, proposing stronger language that is realistic for your situation, so an old contract becomes a better one. A light pipeline then tracks the updated versions you send back to suppliers. It is a demonstration of the shape, not a production system.</a:t>
            </a:r>
            <a:endParaRPr lang="en-US" sz="1000" dirty="0"/>
          </a:p>
        </p:txBody>
      </p:sp>
      <p:sp>
        <p:nvSpPr>
          <p:cNvPr id="14" name="Shape 12"/>
          <p:cNvSpPr/>
          <p:nvPr/>
        </p:nvSpPr>
        <p:spPr>
          <a:xfrm>
            <a:off x="8092440" y="1097280"/>
            <a:ext cx="3520440" cy="1143000"/>
          </a:xfrm>
          <a:prstGeom prst="roundRect">
            <a:avLst>
              <a:gd name="adj" fmla="val 7200"/>
            </a:avLst>
          </a:prstGeom>
          <a:ln w="15875">
            <a:solidFill>
              <a:srgbClr val="E6E9F4"/>
            </a:solidFill>
            <a:prstDash val="solid"/>
          </a:ln>
        </p:spPr>
      </p:sp>
      <p:sp>
        <p:nvSpPr>
          <p:cNvPr id="15" name="Text 13"/>
          <p:cNvSpPr/>
          <p:nvPr/>
        </p:nvSpPr>
        <p:spPr>
          <a:xfrm>
            <a:off x="8321040" y="1225296"/>
            <a:ext cx="3108960" cy="530352"/>
          </a:xfrm>
          <a:prstGeom prst="rect">
            <a:avLst/>
          </a:prstGeom>
          <a:noFill/>
          <a:ln/>
        </p:spPr>
        <p:txBody>
          <a:bodyPr wrap="square" rtlCol="0" anchor="ctr"/>
          <a:lstStyle/>
          <a:p>
            <a:pPr indent="0" marL="0">
              <a:buNone/>
            </a:pPr>
            <a:r>
              <a:rPr lang="en-US" sz="2300" dirty="0">
                <a:solidFill>
                  <a:srgbClr val="E6E9F4"/>
                </a:solidFill>
                <a:latin typeface="Arial Black" pitchFamily="34" charset="0"/>
                <a:ea typeface="Arial Black" pitchFamily="34" charset="-122"/>
                <a:cs typeface="Arial Black" pitchFamily="34" charset="-120"/>
              </a:rPr>
              <a:t>5 in 1</a:t>
            </a:r>
            <a:endParaRPr lang="en-US" sz="2300" dirty="0"/>
          </a:p>
        </p:txBody>
      </p:sp>
      <p:sp>
        <p:nvSpPr>
          <p:cNvPr id="16" name="Text 14"/>
          <p:cNvSpPr/>
          <p:nvPr/>
        </p:nvSpPr>
        <p:spPr>
          <a:xfrm>
            <a:off x="8321040" y="1773936"/>
            <a:ext cx="3108960" cy="384048"/>
          </a:xfrm>
          <a:prstGeom prst="rect">
            <a:avLst/>
          </a:prstGeom>
          <a:noFill/>
          <a:ln/>
        </p:spPr>
        <p:txBody>
          <a:bodyPr wrap="square" rtlCol="0" anchor="ctr"/>
          <a:lstStyle/>
          <a:p>
            <a:pPr indent="0" marL="0">
              <a:buNone/>
            </a:pPr>
            <a:r>
              <a:rPr lang="en-US" sz="1050" dirty="0">
                <a:solidFill>
                  <a:srgbClr val="8088A6"/>
                </a:solidFill>
                <a:latin typeface="Arial" pitchFamily="34" charset="0"/>
                <a:ea typeface="Arial" pitchFamily="34" charset="-122"/>
                <a:cs typeface="Arial" pitchFamily="34" charset="-120"/>
              </a:rPr>
              <a:t>extract, segment, strategize, redraft, and track, in a single tool</a:t>
            </a:r>
            <a:endParaRPr lang="en-US" sz="1050" dirty="0"/>
          </a:p>
        </p:txBody>
      </p:sp>
      <p:sp>
        <p:nvSpPr>
          <p:cNvPr id="17" name="Shape 15"/>
          <p:cNvSpPr/>
          <p:nvPr/>
        </p:nvSpPr>
        <p:spPr>
          <a:xfrm>
            <a:off x="8092440" y="2514600"/>
            <a:ext cx="3520440" cy="1143000"/>
          </a:xfrm>
          <a:prstGeom prst="roundRect">
            <a:avLst>
              <a:gd name="adj" fmla="val 7200"/>
            </a:avLst>
          </a:prstGeom>
          <a:ln w="15875">
            <a:solidFill>
              <a:srgbClr val="E6E9F4"/>
            </a:solidFill>
            <a:prstDash val="solid"/>
          </a:ln>
        </p:spPr>
      </p:sp>
      <p:sp>
        <p:nvSpPr>
          <p:cNvPr id="18" name="Text 16"/>
          <p:cNvSpPr/>
          <p:nvPr/>
        </p:nvSpPr>
        <p:spPr>
          <a:xfrm>
            <a:off x="8321040" y="2642616"/>
            <a:ext cx="3108960" cy="530352"/>
          </a:xfrm>
          <a:prstGeom prst="rect">
            <a:avLst/>
          </a:prstGeom>
          <a:noFill/>
          <a:ln/>
        </p:spPr>
        <p:txBody>
          <a:bodyPr wrap="square" rtlCol="0" anchor="ctr"/>
          <a:lstStyle/>
          <a:p>
            <a:pPr indent="0" marL="0">
              <a:buNone/>
            </a:pPr>
            <a:r>
              <a:rPr lang="en-US" sz="2300" dirty="0">
                <a:solidFill>
                  <a:srgbClr val="E6E9F4"/>
                </a:solidFill>
                <a:latin typeface="Arial Black" pitchFamily="34" charset="0"/>
                <a:ea typeface="Arial Black" pitchFamily="34" charset="-122"/>
                <a:cs typeface="Arial Black" pitchFamily="34" charset="-120"/>
              </a:rPr>
              <a:t>better terms</a:t>
            </a:r>
            <a:endParaRPr lang="en-US" sz="2300" dirty="0"/>
          </a:p>
        </p:txBody>
      </p:sp>
      <p:sp>
        <p:nvSpPr>
          <p:cNvPr id="19" name="Text 17"/>
          <p:cNvSpPr/>
          <p:nvPr/>
        </p:nvSpPr>
        <p:spPr>
          <a:xfrm>
            <a:off x="8321040" y="3191256"/>
            <a:ext cx="3108960" cy="384048"/>
          </a:xfrm>
          <a:prstGeom prst="rect">
            <a:avLst/>
          </a:prstGeom>
          <a:noFill/>
          <a:ln/>
        </p:spPr>
        <p:txBody>
          <a:bodyPr wrap="square" rtlCol="0" anchor="ctr"/>
          <a:lstStyle/>
          <a:p>
            <a:pPr indent="0" marL="0">
              <a:buNone/>
            </a:pPr>
            <a:r>
              <a:rPr lang="en-US" sz="1050" dirty="0">
                <a:solidFill>
                  <a:srgbClr val="8088A6"/>
                </a:solidFill>
                <a:latin typeface="Arial" pitchFamily="34" charset="0"/>
                <a:ea typeface="Arial" pitchFamily="34" charset="-122"/>
                <a:cs typeface="Arial" pitchFamily="34" charset="-120"/>
              </a:rPr>
              <a:t>old contracts redrafted against a best-in-class clause library</a:t>
            </a:r>
            <a:endParaRPr lang="en-US" sz="1050" dirty="0"/>
          </a:p>
        </p:txBody>
      </p:sp>
      <p:sp>
        <p:nvSpPr>
          <p:cNvPr id="20" name="Shape 18"/>
          <p:cNvSpPr/>
          <p:nvPr/>
        </p:nvSpPr>
        <p:spPr>
          <a:xfrm>
            <a:off x="8092440" y="3931920"/>
            <a:ext cx="3520440" cy="1143000"/>
          </a:xfrm>
          <a:prstGeom prst="roundRect">
            <a:avLst>
              <a:gd name="adj" fmla="val 7200"/>
            </a:avLst>
          </a:prstGeom>
          <a:ln w="15875">
            <a:solidFill>
              <a:srgbClr val="E6E9F4"/>
            </a:solidFill>
            <a:prstDash val="solid"/>
          </a:ln>
        </p:spPr>
      </p:sp>
      <p:sp>
        <p:nvSpPr>
          <p:cNvPr id="21" name="Text 19"/>
          <p:cNvSpPr/>
          <p:nvPr/>
        </p:nvSpPr>
        <p:spPr>
          <a:xfrm>
            <a:off x="8321040" y="4059936"/>
            <a:ext cx="3108960" cy="530352"/>
          </a:xfrm>
          <a:prstGeom prst="rect">
            <a:avLst/>
          </a:prstGeom>
          <a:noFill/>
          <a:ln/>
        </p:spPr>
        <p:txBody>
          <a:bodyPr wrap="square" rtlCol="0" anchor="ctr"/>
          <a:lstStyle/>
          <a:p>
            <a:pPr indent="0" marL="0">
              <a:buNone/>
            </a:pPr>
            <a:r>
              <a:rPr lang="en-US" sz="2300" dirty="0">
                <a:solidFill>
                  <a:srgbClr val="E6E9F4"/>
                </a:solidFill>
                <a:latin typeface="Arial Black" pitchFamily="34" charset="0"/>
                <a:ea typeface="Arial Black" pitchFamily="34" charset="-122"/>
                <a:cs typeface="Arial Black" pitchFamily="34" charset="-120"/>
              </a:rPr>
              <a:t>~2-3 days</a:t>
            </a:r>
            <a:endParaRPr lang="en-US" sz="2300" dirty="0"/>
          </a:p>
        </p:txBody>
      </p:sp>
      <p:sp>
        <p:nvSpPr>
          <p:cNvPr id="22" name="Text 20"/>
          <p:cNvSpPr/>
          <p:nvPr/>
        </p:nvSpPr>
        <p:spPr>
          <a:xfrm>
            <a:off x="8321040" y="4608576"/>
            <a:ext cx="3108960" cy="384048"/>
          </a:xfrm>
          <a:prstGeom prst="rect">
            <a:avLst/>
          </a:prstGeom>
          <a:noFill/>
          <a:ln/>
        </p:spPr>
        <p:txBody>
          <a:bodyPr wrap="square" rtlCol="0" anchor="ctr"/>
          <a:lstStyle/>
          <a:p>
            <a:pPr indent="0" marL="0">
              <a:buNone/>
            </a:pPr>
            <a:r>
              <a:rPr lang="en-US" sz="1050" dirty="0">
                <a:solidFill>
                  <a:srgbClr val="8088A6"/>
                </a:solidFill>
                <a:latin typeface="Arial" pitchFamily="34" charset="0"/>
                <a:ea typeface="Arial" pitchFamily="34" charset="-122"/>
                <a:cs typeface="Arial" pitchFamily="34" charset="-120"/>
              </a:rPr>
              <a:t>a solo proof of concept, not a production build</a:t>
            </a:r>
            <a:endParaRPr lang="en-US" sz="105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2">
    <p:bg>
      <p:bgPr>
        <a:solidFill>
          <a:srgbClr val="0D1526"/>
        </a:solidFill>
      </p:bgPr>
    </p:bg>
    <p:spTree>
      <p:nvGrpSpPr>
        <p:cNvPr id="1" name=""/>
        <p:cNvGrpSpPr/>
        <p:nvPr/>
      </p:nvGrpSpPr>
      <p:grpSpPr>
        <a:xfrm>
          <a:off x="0" y="0"/>
          <a:ext cx="0" cy="0"/>
          <a:chOff x="0" y="0"/>
          <a:chExt cx="0" cy="0"/>
        </a:xfrm>
      </p:grpSpPr>
      <p:sp>
        <p:nvSpPr>
          <p:cNvPr id="2" name="Text 0"/>
          <p:cNvSpPr/>
          <p:nvPr/>
        </p:nvSpPr>
        <p:spPr>
          <a:xfrm>
            <a:off x="548640" y="384048"/>
            <a:ext cx="8686800" cy="274320"/>
          </a:xfrm>
          <a:prstGeom prst="rect">
            <a:avLst/>
          </a:prstGeom>
          <a:noFill/>
          <a:ln/>
        </p:spPr>
        <p:txBody>
          <a:bodyPr wrap="square" rtlCol="0" anchor="ctr"/>
          <a:lstStyle/>
          <a:p>
            <a:pPr indent="0" marL="0">
              <a:buNone/>
            </a:pPr>
            <a:r>
              <a:rPr lang="en-US" sz="1050" spc="300" kern="0" dirty="0">
                <a:solidFill>
                  <a:srgbClr val="8088A6"/>
                </a:solidFill>
                <a:latin typeface="Arial" pitchFamily="34" charset="0"/>
                <a:ea typeface="Arial" pitchFamily="34" charset="-122"/>
                <a:cs typeface="Arial" pitchFamily="34" charset="-120"/>
              </a:rPr>
              <a:t>CASE STUDY 10 · CONTRACT INTELLIGENCE (POC) · IN DETAIL</a:t>
            </a:r>
            <a:endParaRPr lang="en-US" sz="1050" dirty="0"/>
          </a:p>
        </p:txBody>
      </p:sp>
      <p:sp>
        <p:nvSpPr>
          <p:cNvPr id="3" name="Text 1"/>
          <p:cNvSpPr/>
          <p:nvPr/>
        </p:nvSpPr>
        <p:spPr>
          <a:xfrm>
            <a:off x="10360152" y="365760"/>
            <a:ext cx="1280160" cy="310896"/>
          </a:xfrm>
          <a:prstGeom prst="rect">
            <a:avLst/>
          </a:prstGeom>
          <a:noFill/>
          <a:ln/>
        </p:spPr>
        <p:txBody>
          <a:bodyPr wrap="square" rtlCol="0" anchor="ctr"/>
          <a:lstStyle/>
          <a:p>
            <a:pPr algn="r" indent="0" marL="0">
              <a:buNone/>
            </a:pPr>
            <a:r>
              <a:rPr lang="en-US" sz="1300" dirty="0">
                <a:solidFill>
                  <a:srgbClr val="E6E9F4"/>
                </a:solidFill>
                <a:latin typeface="Arial Black" pitchFamily="34" charset="0"/>
                <a:ea typeface="Arial Black" pitchFamily="34" charset="-122"/>
                <a:cs typeface="Arial Black" pitchFamily="34" charset="-120"/>
              </a:rPr>
              <a:t>22</a:t>
            </a:r>
            <a:pPr algn="r" indent="0" marL="0">
              <a:buNone/>
            </a:pPr>
            <a:r>
              <a:rPr lang="en-US" sz="1300" dirty="0">
                <a:solidFill>
                  <a:srgbClr val="8088A6"/>
                </a:solidFill>
                <a:latin typeface="Arial Black" pitchFamily="34" charset="0"/>
                <a:ea typeface="Arial Black" pitchFamily="34" charset="-122"/>
                <a:cs typeface="Arial Black" pitchFamily="34" charset="-120"/>
              </a:rPr>
              <a:t> / 31</a:t>
            </a:r>
            <a:endParaRPr lang="en-US" sz="1300" dirty="0"/>
          </a:p>
        </p:txBody>
      </p:sp>
      <p:sp>
        <p:nvSpPr>
          <p:cNvPr id="4" name="Shape 2"/>
          <p:cNvSpPr/>
          <p:nvPr/>
        </p:nvSpPr>
        <p:spPr>
          <a:xfrm>
            <a:off x="548640" y="749808"/>
            <a:ext cx="11091672" cy="10973"/>
          </a:xfrm>
          <a:prstGeom prst="rect">
            <a:avLst/>
          </a:prstGeom>
          <a:solidFill>
            <a:srgbClr val="27314A"/>
          </a:solidFill>
          <a:ln/>
        </p:spPr>
      </p:sp>
      <p:sp>
        <p:nvSpPr>
          <p:cNvPr id="5" name="Shape 3"/>
          <p:cNvSpPr/>
          <p:nvPr/>
        </p:nvSpPr>
        <p:spPr>
          <a:xfrm>
            <a:off x="548640" y="6144768"/>
            <a:ext cx="11091672" cy="10973"/>
          </a:xfrm>
          <a:prstGeom prst="rect">
            <a:avLst/>
          </a:prstGeom>
          <a:solidFill>
            <a:srgbClr val="27314A"/>
          </a:solidFill>
          <a:ln/>
        </p:spPr>
      </p:sp>
      <p:sp>
        <p:nvSpPr>
          <p:cNvPr id="6" name="Text 4"/>
          <p:cNvSpPr/>
          <p:nvPr/>
        </p:nvSpPr>
        <p:spPr>
          <a:xfrm>
            <a:off x="548640" y="6254496"/>
            <a:ext cx="7863840" cy="274320"/>
          </a:xfrm>
          <a:prstGeom prst="rect">
            <a:avLst/>
          </a:prstGeom>
          <a:noFill/>
          <a:ln/>
        </p:spPr>
        <p:txBody>
          <a:bodyPr wrap="square" rtlCol="0" anchor="ctr"/>
          <a:lstStyle/>
          <a:p>
            <a:pPr indent="0" marL="0">
              <a:buNone/>
            </a:pPr>
            <a:r>
              <a:rPr lang="en-US" sz="950" spc="250" kern="0" dirty="0">
                <a:solidFill>
                  <a:srgbClr val="8088A6"/>
                </a:solidFill>
                <a:latin typeface="Arial" pitchFamily="34" charset="0"/>
                <a:ea typeface="Arial" pitchFamily="34" charset="-122"/>
                <a:cs typeface="Arial" pitchFamily="34" charset="-120"/>
              </a:rPr>
              <a:t>5 CONTRACT JOBS, ONE TOOL · OLD TERMS → BEST-IN-CLASS CLAUSES · SOLO PROOF OF CONCEPT, BUILT IN DAYS</a:t>
            </a:r>
            <a:endParaRPr lang="en-US" sz="950" dirty="0"/>
          </a:p>
        </p:txBody>
      </p:sp>
      <p:sp>
        <p:nvSpPr>
          <p:cNvPr id="7" name="Text 5"/>
          <p:cNvSpPr/>
          <p:nvPr/>
        </p:nvSpPr>
        <p:spPr>
          <a:xfrm>
            <a:off x="7799832" y="6254496"/>
            <a:ext cx="3840480" cy="274320"/>
          </a:xfrm>
          <a:prstGeom prst="rect">
            <a:avLst/>
          </a:prstGeom>
          <a:noFill/>
          <a:ln/>
        </p:spPr>
        <p:txBody>
          <a:bodyPr wrap="square" rtlCol="0" anchor="ctr"/>
          <a:lstStyle/>
          <a:p>
            <a:pPr algn="r" indent="0" marL="0">
              <a:buNone/>
            </a:pPr>
            <a:r>
              <a:rPr lang="en-US" sz="950" spc="250" kern="0" dirty="0">
                <a:solidFill>
                  <a:srgbClr val="8088A6"/>
                </a:solidFill>
                <a:latin typeface="Arial" pitchFamily="34" charset="0"/>
                <a:ea typeface="Arial" pitchFamily="34" charset="-122"/>
                <a:cs typeface="Arial" pitchFamily="34" charset="-120"/>
              </a:rPr>
              <a:t>BUILT INDEPENDENTLY · POC</a:t>
            </a:r>
            <a:endParaRPr lang="en-US" sz="950" dirty="0"/>
          </a:p>
        </p:txBody>
      </p:sp>
      <p:sp>
        <p:nvSpPr>
          <p:cNvPr id="8" name="Text 6"/>
          <p:cNvSpPr/>
          <p:nvPr/>
        </p:nvSpPr>
        <p:spPr>
          <a:xfrm>
            <a:off x="548640" y="932688"/>
            <a:ext cx="3657600" cy="237744"/>
          </a:xfrm>
          <a:prstGeom prst="rect">
            <a:avLst/>
          </a:prstGeom>
          <a:noFill/>
          <a:ln/>
        </p:spPr>
        <p:txBody>
          <a:bodyPr wrap="square" rtlCol="0" anchor="ctr"/>
          <a:lstStyle/>
          <a:p>
            <a:pPr indent="0" marL="0">
              <a:buNone/>
            </a:pPr>
            <a:r>
              <a:rPr lang="en-US" sz="950" spc="300" kern="0" dirty="0">
                <a:solidFill>
                  <a:srgbClr val="8088A6"/>
                </a:solidFill>
                <a:latin typeface="Arial" pitchFamily="34" charset="0"/>
                <a:ea typeface="Arial" pitchFamily="34" charset="-122"/>
                <a:cs typeface="Arial" pitchFamily="34" charset="-120"/>
              </a:rPr>
              <a:t>HOW IT WORKS</a:t>
            </a:r>
            <a:endParaRPr lang="en-US" sz="950" dirty="0"/>
          </a:p>
        </p:txBody>
      </p:sp>
      <p:sp>
        <p:nvSpPr>
          <p:cNvPr id="9" name="Text 7"/>
          <p:cNvSpPr/>
          <p:nvPr/>
        </p:nvSpPr>
        <p:spPr>
          <a:xfrm>
            <a:off x="548640" y="1261872"/>
            <a:ext cx="5486400" cy="237744"/>
          </a:xfrm>
          <a:prstGeom prst="rect">
            <a:avLst/>
          </a:prstGeom>
          <a:noFill/>
          <a:ln/>
        </p:spPr>
        <p:txBody>
          <a:bodyPr wrap="square" rtlCol="0" anchor="ctr"/>
          <a:lstStyle/>
          <a:p>
            <a:pPr indent="0" marL="0">
              <a:buNone/>
            </a:pPr>
            <a:r>
              <a:rPr lang="en-US" sz="1150" dirty="0">
                <a:solidFill>
                  <a:srgbClr val="8088A6"/>
                </a:solidFill>
                <a:latin typeface="Courier New" pitchFamily="34" charset="0"/>
                <a:ea typeface="Courier New" pitchFamily="34" charset="-122"/>
                <a:cs typeface="Courier New" pitchFamily="34" charset="-120"/>
              </a:rPr>
              <a:t>01  </a:t>
            </a:r>
            <a:pPr indent="0" marL="0">
              <a:buNone/>
            </a:pPr>
            <a:r>
              <a:rPr lang="en-US" sz="1150" b="1" dirty="0">
                <a:solidFill>
                  <a:srgbClr val="E6E9F4"/>
                </a:solidFill>
                <a:latin typeface="Arial" pitchFamily="34" charset="0"/>
                <a:ea typeface="Arial" pitchFamily="34" charset="-122"/>
                <a:cs typeface="Arial" pitchFamily="34" charset="-120"/>
              </a:rPr>
              <a:t>Extract</a:t>
            </a:r>
            <a:endParaRPr lang="en-US" sz="1150" dirty="0"/>
          </a:p>
        </p:txBody>
      </p:sp>
      <p:sp>
        <p:nvSpPr>
          <p:cNvPr id="10" name="Text 8"/>
          <p:cNvSpPr/>
          <p:nvPr/>
        </p:nvSpPr>
        <p:spPr>
          <a:xfrm>
            <a:off x="868680" y="1517904"/>
            <a:ext cx="5212080" cy="347472"/>
          </a:xfrm>
          <a:prstGeom prst="rect">
            <a:avLst/>
          </a:prstGeom>
          <a:noFill/>
          <a:ln/>
        </p:spPr>
        <p:txBody>
          <a:bodyPr wrap="square" rtlCol="0" anchor="ctr">
            <a:normAutofit/>
          </a:bodyPr>
          <a:lstStyle/>
          <a:p>
            <a:pPr indent="0" marL="0">
              <a:lnSpc>
                <a:spcPct val="115000"/>
              </a:lnSpc>
              <a:buNone/>
            </a:pPr>
            <a:r>
              <a:rPr lang="en-US" sz="950" dirty="0">
                <a:solidFill>
                  <a:srgbClr val="8088A6"/>
                </a:solidFill>
                <a:latin typeface="Arial" pitchFamily="34" charset="0"/>
                <a:ea typeface="Arial" pitchFamily="34" charset="-122"/>
                <a:cs typeface="Arial" pitchFamily="34" charset="-120"/>
              </a:rPr>
              <a:t>Read every contract, including messy scanned ones, and pull the key terms and fields into a structured, comparable form.</a:t>
            </a:r>
            <a:endParaRPr lang="en-US" sz="950" dirty="0"/>
          </a:p>
        </p:txBody>
      </p:sp>
      <p:sp>
        <p:nvSpPr>
          <p:cNvPr id="11" name="Text 9"/>
          <p:cNvSpPr/>
          <p:nvPr/>
        </p:nvSpPr>
        <p:spPr>
          <a:xfrm>
            <a:off x="548640" y="1993392"/>
            <a:ext cx="5486400" cy="237744"/>
          </a:xfrm>
          <a:prstGeom prst="rect">
            <a:avLst/>
          </a:prstGeom>
          <a:noFill/>
          <a:ln/>
        </p:spPr>
        <p:txBody>
          <a:bodyPr wrap="square" rtlCol="0" anchor="ctr"/>
          <a:lstStyle/>
          <a:p>
            <a:pPr indent="0" marL="0">
              <a:buNone/>
            </a:pPr>
            <a:r>
              <a:rPr lang="en-US" sz="1150" dirty="0">
                <a:solidFill>
                  <a:srgbClr val="8088A6"/>
                </a:solidFill>
                <a:latin typeface="Courier New" pitchFamily="34" charset="0"/>
                <a:ea typeface="Courier New" pitchFamily="34" charset="-122"/>
                <a:cs typeface="Courier New" pitchFamily="34" charset="-120"/>
              </a:rPr>
              <a:t>02  </a:t>
            </a:r>
            <a:pPr indent="0" marL="0">
              <a:buNone/>
            </a:pPr>
            <a:r>
              <a:rPr lang="en-US" sz="1150" b="1" dirty="0">
                <a:solidFill>
                  <a:srgbClr val="E6E9F4"/>
                </a:solidFill>
                <a:latin typeface="Arial" pitchFamily="34" charset="0"/>
                <a:ea typeface="Arial" pitchFamily="34" charset="-122"/>
                <a:cs typeface="Arial" pitchFamily="34" charset="-120"/>
              </a:rPr>
              <a:t>Segment into archetypes</a:t>
            </a:r>
            <a:endParaRPr lang="en-US" sz="1150" dirty="0"/>
          </a:p>
        </p:txBody>
      </p:sp>
      <p:sp>
        <p:nvSpPr>
          <p:cNvPr id="12" name="Text 10"/>
          <p:cNvSpPr/>
          <p:nvPr/>
        </p:nvSpPr>
        <p:spPr>
          <a:xfrm>
            <a:off x="868680" y="2249424"/>
            <a:ext cx="5212080" cy="347472"/>
          </a:xfrm>
          <a:prstGeom prst="rect">
            <a:avLst/>
          </a:prstGeom>
          <a:noFill/>
          <a:ln/>
        </p:spPr>
        <p:txBody>
          <a:bodyPr wrap="square" rtlCol="0" anchor="ctr">
            <a:normAutofit/>
          </a:bodyPr>
          <a:lstStyle/>
          <a:p>
            <a:pPr indent="0" marL="0">
              <a:lnSpc>
                <a:spcPct val="115000"/>
              </a:lnSpc>
              <a:buNone/>
            </a:pPr>
            <a:r>
              <a:rPr lang="en-US" sz="950" dirty="0">
                <a:solidFill>
                  <a:srgbClr val="8088A6"/>
                </a:solidFill>
                <a:latin typeface="Arial" pitchFamily="34" charset="0"/>
                <a:ea typeface="Arial" pitchFamily="34" charset="-122"/>
                <a:cs typeface="Arial" pitchFamily="34" charset="-120"/>
              </a:rPr>
              <a:t>Sort the contracts into archetypes by type and shape, so similar agreements can be reasoned about together instead of one at a time.</a:t>
            </a:r>
            <a:endParaRPr lang="en-US" sz="950" dirty="0"/>
          </a:p>
        </p:txBody>
      </p:sp>
      <p:sp>
        <p:nvSpPr>
          <p:cNvPr id="13" name="Text 11"/>
          <p:cNvSpPr/>
          <p:nvPr/>
        </p:nvSpPr>
        <p:spPr>
          <a:xfrm>
            <a:off x="548640" y="2724912"/>
            <a:ext cx="5486400" cy="237744"/>
          </a:xfrm>
          <a:prstGeom prst="rect">
            <a:avLst/>
          </a:prstGeom>
          <a:noFill/>
          <a:ln/>
        </p:spPr>
        <p:txBody>
          <a:bodyPr wrap="square" rtlCol="0" anchor="ctr"/>
          <a:lstStyle/>
          <a:p>
            <a:pPr indent="0" marL="0">
              <a:buNone/>
            </a:pPr>
            <a:r>
              <a:rPr lang="en-US" sz="1150" dirty="0">
                <a:solidFill>
                  <a:srgbClr val="8088A6"/>
                </a:solidFill>
                <a:latin typeface="Courier New" pitchFamily="34" charset="0"/>
                <a:ea typeface="Courier New" pitchFamily="34" charset="-122"/>
                <a:cs typeface="Courier New" pitchFamily="34" charset="-120"/>
              </a:rPr>
              <a:t>03  </a:t>
            </a:r>
            <a:pPr indent="0" marL="0">
              <a:buNone/>
            </a:pPr>
            <a:r>
              <a:rPr lang="en-US" sz="1150" b="1" dirty="0">
                <a:solidFill>
                  <a:srgbClr val="E6E9F4"/>
                </a:solidFill>
                <a:latin typeface="Arial" pitchFamily="34" charset="0"/>
                <a:ea typeface="Arial" pitchFamily="34" charset="-122"/>
                <a:cs typeface="Arial" pitchFamily="34" charset="-120"/>
              </a:rPr>
              <a:t>Strategize per archetype</a:t>
            </a:r>
            <a:endParaRPr lang="en-US" sz="1150" dirty="0"/>
          </a:p>
        </p:txBody>
      </p:sp>
      <p:sp>
        <p:nvSpPr>
          <p:cNvPr id="14" name="Text 12"/>
          <p:cNvSpPr/>
          <p:nvPr/>
        </p:nvSpPr>
        <p:spPr>
          <a:xfrm>
            <a:off x="868680" y="2980944"/>
            <a:ext cx="5212080" cy="347472"/>
          </a:xfrm>
          <a:prstGeom prst="rect">
            <a:avLst/>
          </a:prstGeom>
          <a:noFill/>
          <a:ln/>
        </p:spPr>
        <p:txBody>
          <a:bodyPr wrap="square" rtlCol="0" anchor="ctr">
            <a:normAutofit/>
          </a:bodyPr>
          <a:lstStyle/>
          <a:p>
            <a:pPr indent="0" marL="0">
              <a:lnSpc>
                <a:spcPct val="115000"/>
              </a:lnSpc>
              <a:buNone/>
            </a:pPr>
            <a:r>
              <a:rPr lang="en-US" sz="950" dirty="0">
                <a:solidFill>
                  <a:srgbClr val="8088A6"/>
                </a:solidFill>
                <a:latin typeface="Arial" pitchFamily="34" charset="0"/>
                <a:ea typeface="Arial" pitchFamily="34" charset="-122"/>
                <a:cs typeface="Arial" pitchFamily="34" charset="-120"/>
              </a:rPr>
              <a:t>For each archetype, and from the fields it pulled out, suggest the strategy worth taking on those contracts.</a:t>
            </a:r>
            <a:endParaRPr lang="en-US" sz="950" dirty="0"/>
          </a:p>
        </p:txBody>
      </p:sp>
      <p:sp>
        <p:nvSpPr>
          <p:cNvPr id="15" name="Text 13"/>
          <p:cNvSpPr/>
          <p:nvPr/>
        </p:nvSpPr>
        <p:spPr>
          <a:xfrm>
            <a:off x="548640" y="3456432"/>
            <a:ext cx="5486400" cy="237744"/>
          </a:xfrm>
          <a:prstGeom prst="rect">
            <a:avLst/>
          </a:prstGeom>
          <a:noFill/>
          <a:ln/>
        </p:spPr>
        <p:txBody>
          <a:bodyPr wrap="square" rtlCol="0" anchor="ctr"/>
          <a:lstStyle/>
          <a:p>
            <a:pPr indent="0" marL="0">
              <a:buNone/>
            </a:pPr>
            <a:r>
              <a:rPr lang="en-US" sz="1150" dirty="0">
                <a:solidFill>
                  <a:srgbClr val="8088A6"/>
                </a:solidFill>
                <a:latin typeface="Courier New" pitchFamily="34" charset="0"/>
                <a:ea typeface="Courier New" pitchFamily="34" charset="-122"/>
                <a:cs typeface="Courier New" pitchFamily="34" charset="-120"/>
              </a:rPr>
              <a:t>04  </a:t>
            </a:r>
            <a:pPr indent="0" marL="0">
              <a:buNone/>
            </a:pPr>
            <a:r>
              <a:rPr lang="en-US" sz="1150" b="1" dirty="0">
                <a:solidFill>
                  <a:srgbClr val="E6E9F4"/>
                </a:solidFill>
                <a:latin typeface="Arial" pitchFamily="34" charset="0"/>
                <a:ea typeface="Arial" pitchFamily="34" charset="-122"/>
                <a:cs typeface="Arial" pitchFamily="34" charset="-120"/>
              </a:rPr>
              <a:t>Redraft from a best-in-class library</a:t>
            </a:r>
            <a:endParaRPr lang="en-US" sz="1150" dirty="0"/>
          </a:p>
        </p:txBody>
      </p:sp>
      <p:sp>
        <p:nvSpPr>
          <p:cNvPr id="16" name="Text 14"/>
          <p:cNvSpPr/>
          <p:nvPr/>
        </p:nvSpPr>
        <p:spPr>
          <a:xfrm>
            <a:off x="868680" y="3712464"/>
            <a:ext cx="5212080" cy="493776"/>
          </a:xfrm>
          <a:prstGeom prst="rect">
            <a:avLst/>
          </a:prstGeom>
          <a:noFill/>
          <a:ln/>
        </p:spPr>
        <p:txBody>
          <a:bodyPr wrap="square" rtlCol="0" anchor="ctr">
            <a:normAutofit/>
          </a:bodyPr>
          <a:lstStyle/>
          <a:p>
            <a:pPr indent="0" marL="0">
              <a:lnSpc>
                <a:spcPct val="115000"/>
              </a:lnSpc>
              <a:buNone/>
            </a:pPr>
            <a:r>
              <a:rPr lang="en-US" sz="950" dirty="0">
                <a:solidFill>
                  <a:srgbClr val="8088A6"/>
                </a:solidFill>
                <a:latin typeface="Arial" pitchFamily="34" charset="0"/>
                <a:ea typeface="Arial" pitchFamily="34" charset="-122"/>
                <a:cs typeface="Arial" pitchFamily="34" charset="-120"/>
              </a:rPr>
              <a:t>Match the existing terms against a library of best-in-class clauses and propose stronger, realistic replacements, overlaying better language where it fits so an old contract turns into a better one.</a:t>
            </a:r>
            <a:endParaRPr lang="en-US" sz="950" dirty="0"/>
          </a:p>
        </p:txBody>
      </p:sp>
      <p:sp>
        <p:nvSpPr>
          <p:cNvPr id="17" name="Text 15"/>
          <p:cNvSpPr/>
          <p:nvPr/>
        </p:nvSpPr>
        <p:spPr>
          <a:xfrm>
            <a:off x="548640" y="4334256"/>
            <a:ext cx="5486400" cy="237744"/>
          </a:xfrm>
          <a:prstGeom prst="rect">
            <a:avLst/>
          </a:prstGeom>
          <a:noFill/>
          <a:ln/>
        </p:spPr>
        <p:txBody>
          <a:bodyPr wrap="square" rtlCol="0" anchor="ctr"/>
          <a:lstStyle/>
          <a:p>
            <a:pPr indent="0" marL="0">
              <a:buNone/>
            </a:pPr>
            <a:r>
              <a:rPr lang="en-US" sz="1150" dirty="0">
                <a:solidFill>
                  <a:srgbClr val="8088A6"/>
                </a:solidFill>
                <a:latin typeface="Courier New" pitchFamily="34" charset="0"/>
                <a:ea typeface="Courier New" pitchFamily="34" charset="-122"/>
                <a:cs typeface="Courier New" pitchFamily="34" charset="-120"/>
              </a:rPr>
              <a:t>05  </a:t>
            </a:r>
            <a:pPr indent="0" marL="0">
              <a:buNone/>
            </a:pPr>
            <a:r>
              <a:rPr lang="en-US" sz="1150" b="1" dirty="0">
                <a:solidFill>
                  <a:srgbClr val="E6E9F4"/>
                </a:solidFill>
                <a:latin typeface="Arial" pitchFamily="34" charset="0"/>
                <a:ea typeface="Arial" pitchFamily="34" charset="-122"/>
                <a:cs typeface="Arial" pitchFamily="34" charset="-120"/>
              </a:rPr>
              <a:t>Track with suppliers</a:t>
            </a:r>
            <a:endParaRPr lang="en-US" sz="1150" dirty="0"/>
          </a:p>
        </p:txBody>
      </p:sp>
      <p:sp>
        <p:nvSpPr>
          <p:cNvPr id="18" name="Text 16"/>
          <p:cNvSpPr/>
          <p:nvPr/>
        </p:nvSpPr>
        <p:spPr>
          <a:xfrm>
            <a:off x="868680" y="4590288"/>
            <a:ext cx="5212080" cy="347472"/>
          </a:xfrm>
          <a:prstGeom prst="rect">
            <a:avLst/>
          </a:prstGeom>
          <a:noFill/>
          <a:ln/>
        </p:spPr>
        <p:txBody>
          <a:bodyPr wrap="square" rtlCol="0" anchor="ctr">
            <a:normAutofit/>
          </a:bodyPr>
          <a:lstStyle/>
          <a:p>
            <a:pPr indent="0" marL="0">
              <a:lnSpc>
                <a:spcPct val="115000"/>
              </a:lnSpc>
              <a:buNone/>
            </a:pPr>
            <a:r>
              <a:rPr lang="en-US" sz="950" dirty="0">
                <a:solidFill>
                  <a:srgbClr val="8088A6"/>
                </a:solidFill>
                <a:latin typeface="Arial" pitchFamily="34" charset="0"/>
                <a:ea typeface="Arial" pitchFamily="34" charset="-122"/>
                <a:cs typeface="Arial" pitchFamily="34" charset="-120"/>
              </a:rPr>
              <a:t>A simple pipeline keeps tabs on the updated contracts sent back to suppliers, so the improvements actually land instead of sitting in a folder.</a:t>
            </a:r>
            <a:endParaRPr lang="en-US" sz="950" dirty="0"/>
          </a:p>
        </p:txBody>
      </p:sp>
      <p:sp>
        <p:nvSpPr>
          <p:cNvPr id="19" name="Text 17"/>
          <p:cNvSpPr/>
          <p:nvPr/>
        </p:nvSpPr>
        <p:spPr>
          <a:xfrm>
            <a:off x="6446520" y="932688"/>
            <a:ext cx="3657600" cy="237744"/>
          </a:xfrm>
          <a:prstGeom prst="rect">
            <a:avLst/>
          </a:prstGeom>
          <a:noFill/>
          <a:ln/>
        </p:spPr>
        <p:txBody>
          <a:bodyPr wrap="square" rtlCol="0" anchor="ctr"/>
          <a:lstStyle/>
          <a:p>
            <a:pPr indent="0" marL="0">
              <a:buNone/>
            </a:pPr>
            <a:r>
              <a:rPr lang="en-US" sz="950" spc="300" kern="0" dirty="0">
                <a:solidFill>
                  <a:srgbClr val="8088A6"/>
                </a:solidFill>
                <a:latin typeface="Arial" pitchFamily="34" charset="0"/>
                <a:ea typeface="Arial" pitchFamily="34" charset="-122"/>
                <a:cs typeface="Arial" pitchFamily="34" charset="-120"/>
              </a:rPr>
              <a:t>DESIGN DECISIONS</a:t>
            </a:r>
            <a:endParaRPr lang="en-US" sz="950" dirty="0"/>
          </a:p>
        </p:txBody>
      </p:sp>
      <p:sp>
        <p:nvSpPr>
          <p:cNvPr id="20" name="Text 18"/>
          <p:cNvSpPr/>
          <p:nvPr/>
        </p:nvSpPr>
        <p:spPr>
          <a:xfrm>
            <a:off x="6446520" y="1261872"/>
            <a:ext cx="5166360" cy="237744"/>
          </a:xfrm>
          <a:prstGeom prst="rect">
            <a:avLst/>
          </a:prstGeom>
          <a:noFill/>
          <a:ln/>
        </p:spPr>
        <p:txBody>
          <a:bodyPr wrap="square" rtlCol="0" anchor="ctr"/>
          <a:lstStyle/>
          <a:p>
            <a:pPr indent="0" marL="0">
              <a:buNone/>
            </a:pPr>
            <a:r>
              <a:rPr lang="en-US" sz="1150" b="1" dirty="0">
                <a:solidFill>
                  <a:srgbClr val="E6E9F4"/>
                </a:solidFill>
                <a:latin typeface="Arial" pitchFamily="34" charset="0"/>
                <a:ea typeface="Arial" pitchFamily="34" charset="-122"/>
                <a:cs typeface="Arial" pitchFamily="34" charset="-120"/>
              </a:rPr>
              <a:t>A proof of concept, framed as one</a:t>
            </a:r>
            <a:endParaRPr lang="en-US" sz="1150" dirty="0"/>
          </a:p>
        </p:txBody>
      </p:sp>
      <p:sp>
        <p:nvSpPr>
          <p:cNvPr id="21" name="Text 19"/>
          <p:cNvSpPr/>
          <p:nvPr/>
        </p:nvSpPr>
        <p:spPr>
          <a:xfrm>
            <a:off x="6446520" y="1517904"/>
            <a:ext cx="5166360" cy="640080"/>
          </a:xfrm>
          <a:prstGeom prst="rect">
            <a:avLst/>
          </a:prstGeom>
          <a:noFill/>
          <a:ln/>
        </p:spPr>
        <p:txBody>
          <a:bodyPr wrap="square" rtlCol="0" anchor="ctr">
            <a:normAutofit/>
          </a:bodyPr>
          <a:lstStyle/>
          <a:p>
            <a:pPr indent="0" marL="0">
              <a:lnSpc>
                <a:spcPct val="115000"/>
              </a:lnSpc>
              <a:buNone/>
            </a:pPr>
            <a:r>
              <a:rPr lang="en-US" sz="950" dirty="0">
                <a:solidFill>
                  <a:srgbClr val="8088A6"/>
                </a:solidFill>
                <a:latin typeface="Arial" pitchFamily="34" charset="0"/>
                <a:ea typeface="Arial" pitchFamily="34" charset="-122"/>
                <a:cs typeface="Arial" pitchFamily="34" charset="-120"/>
              </a:rPr>
              <a:t>This was a two to three day build to show what AI could do across the whole contract lifecycle, not a production system. The point was the shape of the idea, extract to strategy to redraft to tracking in one tool, not scale or hardening. Calling it what it is keeps it honest.</a:t>
            </a:r>
            <a:endParaRPr lang="en-US" sz="950" dirty="0"/>
          </a:p>
        </p:txBody>
      </p:sp>
      <p:sp>
        <p:nvSpPr>
          <p:cNvPr id="22" name="Text 20"/>
          <p:cNvSpPr/>
          <p:nvPr/>
        </p:nvSpPr>
        <p:spPr>
          <a:xfrm>
            <a:off x="6446520" y="2286000"/>
            <a:ext cx="5166360" cy="237744"/>
          </a:xfrm>
          <a:prstGeom prst="rect">
            <a:avLst/>
          </a:prstGeom>
          <a:noFill/>
          <a:ln/>
        </p:spPr>
        <p:txBody>
          <a:bodyPr wrap="square" rtlCol="0" anchor="ctr"/>
          <a:lstStyle/>
          <a:p>
            <a:pPr indent="0" marL="0">
              <a:buNone/>
            </a:pPr>
            <a:r>
              <a:rPr lang="en-US" sz="1150" b="1" dirty="0">
                <a:solidFill>
                  <a:srgbClr val="E6E9F4"/>
                </a:solidFill>
                <a:latin typeface="Arial" pitchFamily="34" charset="0"/>
                <a:ea typeface="Arial" pitchFamily="34" charset="-122"/>
                <a:cs typeface="Arial" pitchFamily="34" charset="-120"/>
              </a:rPr>
              <a:t>AI proposes, a person decides</a:t>
            </a:r>
            <a:endParaRPr lang="en-US" sz="1150" dirty="0"/>
          </a:p>
        </p:txBody>
      </p:sp>
      <p:sp>
        <p:nvSpPr>
          <p:cNvPr id="23" name="Text 21"/>
          <p:cNvSpPr/>
          <p:nvPr/>
        </p:nvSpPr>
        <p:spPr>
          <a:xfrm>
            <a:off x="6446520" y="2542032"/>
            <a:ext cx="5166360" cy="493776"/>
          </a:xfrm>
          <a:prstGeom prst="rect">
            <a:avLst/>
          </a:prstGeom>
          <a:noFill/>
          <a:ln/>
        </p:spPr>
        <p:txBody>
          <a:bodyPr wrap="square" rtlCol="0" anchor="ctr">
            <a:normAutofit/>
          </a:bodyPr>
          <a:lstStyle/>
          <a:p>
            <a:pPr indent="0" marL="0">
              <a:lnSpc>
                <a:spcPct val="115000"/>
              </a:lnSpc>
              <a:buNone/>
            </a:pPr>
            <a:r>
              <a:rPr lang="en-US" sz="950" dirty="0">
                <a:solidFill>
                  <a:srgbClr val="8088A6"/>
                </a:solidFill>
                <a:latin typeface="Arial" pitchFamily="34" charset="0"/>
                <a:ea typeface="Arial" pitchFamily="34" charset="-122"/>
                <a:cs typeface="Arial" pitchFamily="34" charset="-120"/>
              </a:rPr>
              <a:t>On the redrafting, the model never asserts a final term. It suggests stronger clauses from a best-in-class library that are plausible for your situation, and a person chooses. On legal language, a suggestion you can accept beats an answer you have to trust.</a:t>
            </a:r>
            <a:endParaRPr lang="en-US" sz="95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3">
    <p:bg>
      <p:bgPr>
        <a:solidFill>
          <a:srgbClr val="F3EEE2"/>
        </a:solidFill>
      </p:bgPr>
    </p:bg>
    <p:spTree>
      <p:nvGrpSpPr>
        <p:cNvPr id="1" name=""/>
        <p:cNvGrpSpPr/>
        <p:nvPr/>
      </p:nvGrpSpPr>
      <p:grpSpPr>
        <a:xfrm>
          <a:off x="0" y="0"/>
          <a:ext cx="0" cy="0"/>
          <a:chOff x="0" y="0"/>
          <a:chExt cx="0" cy="0"/>
        </a:xfrm>
      </p:grpSpPr>
      <p:sp>
        <p:nvSpPr>
          <p:cNvPr id="2" name="Text 0"/>
          <p:cNvSpPr/>
          <p:nvPr/>
        </p:nvSpPr>
        <p:spPr>
          <a:xfrm>
            <a:off x="548640" y="384048"/>
            <a:ext cx="8686800" cy="274320"/>
          </a:xfrm>
          <a:prstGeom prst="rect">
            <a:avLst/>
          </a:prstGeom>
          <a:noFill/>
          <a:ln/>
        </p:spPr>
        <p:txBody>
          <a:bodyPr wrap="square" rtlCol="0" anchor="ctr"/>
          <a:lstStyle/>
          <a:p>
            <a:pPr indent="0" marL="0">
              <a:buNone/>
            </a:pPr>
            <a:r>
              <a:rPr lang="en-US" sz="1050" spc="300" kern="0" dirty="0">
                <a:solidFill>
                  <a:srgbClr val="8A7F68"/>
                </a:solidFill>
                <a:latin typeface="Arial" pitchFamily="34" charset="0"/>
                <a:ea typeface="Arial" pitchFamily="34" charset="-122"/>
                <a:cs typeface="Arial" pitchFamily="34" charset="-120"/>
              </a:rPr>
              <a:t>NOTES · PATTERN 01</a:t>
            </a:r>
            <a:endParaRPr lang="en-US" sz="1050" dirty="0"/>
          </a:p>
        </p:txBody>
      </p:sp>
      <p:sp>
        <p:nvSpPr>
          <p:cNvPr id="3" name="Text 1"/>
          <p:cNvSpPr/>
          <p:nvPr/>
        </p:nvSpPr>
        <p:spPr>
          <a:xfrm>
            <a:off x="10360152" y="365760"/>
            <a:ext cx="1280160" cy="310896"/>
          </a:xfrm>
          <a:prstGeom prst="rect">
            <a:avLst/>
          </a:prstGeom>
          <a:noFill/>
          <a:ln/>
        </p:spPr>
        <p:txBody>
          <a:bodyPr wrap="square" rtlCol="0" anchor="ctr"/>
          <a:lstStyle/>
          <a:p>
            <a:pPr algn="r" indent="0" marL="0">
              <a:buNone/>
            </a:pPr>
            <a:r>
              <a:rPr lang="en-US" sz="1300" dirty="0">
                <a:solidFill>
                  <a:srgbClr val="171410"/>
                </a:solidFill>
                <a:latin typeface="Arial Black" pitchFamily="34" charset="0"/>
                <a:ea typeface="Arial Black" pitchFamily="34" charset="-122"/>
                <a:cs typeface="Arial Black" pitchFamily="34" charset="-120"/>
              </a:rPr>
              <a:t>23</a:t>
            </a:r>
            <a:pPr algn="r" indent="0" marL="0">
              <a:buNone/>
            </a:pPr>
            <a:r>
              <a:rPr lang="en-US" sz="1300" dirty="0">
                <a:solidFill>
                  <a:srgbClr val="8A7F68"/>
                </a:solidFill>
                <a:latin typeface="Arial Black" pitchFamily="34" charset="0"/>
                <a:ea typeface="Arial Black" pitchFamily="34" charset="-122"/>
                <a:cs typeface="Arial Black" pitchFamily="34" charset="-120"/>
              </a:rPr>
              <a:t> / 31</a:t>
            </a:r>
            <a:endParaRPr lang="en-US" sz="1300" dirty="0"/>
          </a:p>
        </p:txBody>
      </p:sp>
      <p:sp>
        <p:nvSpPr>
          <p:cNvPr id="4" name="Shape 2"/>
          <p:cNvSpPr/>
          <p:nvPr/>
        </p:nvSpPr>
        <p:spPr>
          <a:xfrm>
            <a:off x="548640" y="749808"/>
            <a:ext cx="11091672" cy="10973"/>
          </a:xfrm>
          <a:prstGeom prst="rect">
            <a:avLst/>
          </a:prstGeom>
          <a:solidFill>
            <a:srgbClr val="D8CDB4"/>
          </a:solidFill>
          <a:ln/>
        </p:spPr>
      </p:sp>
      <p:sp>
        <p:nvSpPr>
          <p:cNvPr id="5" name="Shape 3"/>
          <p:cNvSpPr/>
          <p:nvPr/>
        </p:nvSpPr>
        <p:spPr>
          <a:xfrm>
            <a:off x="548640" y="6144768"/>
            <a:ext cx="11091672" cy="10973"/>
          </a:xfrm>
          <a:prstGeom prst="rect">
            <a:avLst/>
          </a:prstGeom>
          <a:solidFill>
            <a:srgbClr val="D8CDB4"/>
          </a:solidFill>
          <a:ln/>
        </p:spPr>
      </p:sp>
      <p:sp>
        <p:nvSpPr>
          <p:cNvPr id="6" name="Text 4"/>
          <p:cNvSpPr/>
          <p:nvPr/>
        </p:nvSpPr>
        <p:spPr>
          <a:xfrm>
            <a:off x="548640" y="6254496"/>
            <a:ext cx="7863840" cy="274320"/>
          </a:xfrm>
          <a:prstGeom prst="rect">
            <a:avLst/>
          </a:prstGeom>
          <a:noFill/>
          <a:ln/>
        </p:spPr>
        <p:txBody>
          <a:bodyPr wrap="square" rtlCol="0" anchor="ctr"/>
          <a:lstStyle/>
          <a:p>
            <a:pPr indent="0" marL="0">
              <a:buNone/>
            </a:pPr>
            <a:r>
              <a:rPr lang="en-US" sz="950" spc="250" kern="0" dirty="0">
                <a:solidFill>
                  <a:srgbClr val="8A7F68"/>
                </a:solidFill>
                <a:latin typeface="Arial" pitchFamily="34" charset="0"/>
                <a:ea typeface="Arial" pitchFamily="34" charset="-122"/>
                <a:cs typeface="Arial" pitchFamily="34" charset="-120"/>
              </a:rPr>
              <a:t>FULL ESSAY AT AKAASHNIDHISS.COM/MEMOS</a:t>
            </a:r>
            <a:endParaRPr lang="en-US" sz="950" dirty="0"/>
          </a:p>
        </p:txBody>
      </p:sp>
      <p:sp>
        <p:nvSpPr>
          <p:cNvPr id="7" name="Text 5"/>
          <p:cNvSpPr/>
          <p:nvPr/>
        </p:nvSpPr>
        <p:spPr>
          <a:xfrm>
            <a:off x="7799832" y="6254496"/>
            <a:ext cx="3840480" cy="274320"/>
          </a:xfrm>
          <a:prstGeom prst="rect">
            <a:avLst/>
          </a:prstGeom>
          <a:noFill/>
          <a:ln/>
        </p:spPr>
        <p:txBody>
          <a:bodyPr wrap="square" rtlCol="0" anchor="ctr"/>
          <a:lstStyle/>
          <a:p>
            <a:pPr algn="r" indent="0" marL="0">
              <a:buNone/>
            </a:pPr>
            <a:r>
              <a:rPr lang="en-US" sz="950" spc="250" kern="0" dirty="0">
                <a:solidFill>
                  <a:srgbClr val="8A7F68"/>
                </a:solidFill>
                <a:latin typeface="Arial" pitchFamily="34" charset="0"/>
                <a:ea typeface="Arial" pitchFamily="34" charset="-122"/>
                <a:cs typeface="Arial" pitchFamily="34" charset="-120"/>
              </a:rPr>
              <a:t>STEAL THESE PATTERNS</a:t>
            </a:r>
            <a:endParaRPr lang="en-US" sz="950" dirty="0"/>
          </a:p>
        </p:txBody>
      </p:sp>
      <p:sp>
        <p:nvSpPr>
          <p:cNvPr id="8" name="Text 6"/>
          <p:cNvSpPr/>
          <p:nvPr/>
        </p:nvSpPr>
        <p:spPr>
          <a:xfrm>
            <a:off x="548640" y="1097280"/>
            <a:ext cx="8778240" cy="1234440"/>
          </a:xfrm>
          <a:prstGeom prst="rect">
            <a:avLst/>
          </a:prstGeom>
          <a:noFill/>
          <a:ln/>
        </p:spPr>
        <p:txBody>
          <a:bodyPr wrap="square" rtlCol="0" anchor="ctr"/>
          <a:lstStyle/>
          <a:p>
            <a:pPr indent="0" marL="0">
              <a:buNone/>
            </a:pPr>
            <a:r>
              <a:rPr lang="en-US" sz="2700" dirty="0">
                <a:solidFill>
                  <a:srgbClr val="171410"/>
                </a:solidFill>
                <a:latin typeface="Arial Black" pitchFamily="34" charset="0"/>
                <a:ea typeface="Arial Black" pitchFamily="34" charset="-122"/>
                <a:cs typeface="Arial Black" pitchFamily="34" charset="-120"/>
              </a:rPr>
              <a:t>An AI agent isn't a product. The job to be done is.</a:t>
            </a:r>
            <a:endParaRPr lang="en-US" sz="2700" dirty="0"/>
          </a:p>
        </p:txBody>
      </p:sp>
      <p:sp>
        <p:nvSpPr>
          <p:cNvPr id="9" name="Text 7"/>
          <p:cNvSpPr/>
          <p:nvPr/>
        </p:nvSpPr>
        <p:spPr>
          <a:xfrm>
            <a:off x="548640" y="2514600"/>
            <a:ext cx="7863840" cy="960120"/>
          </a:xfrm>
          <a:prstGeom prst="rect">
            <a:avLst/>
          </a:prstGeom>
          <a:noFill/>
          <a:ln/>
        </p:spPr>
        <p:txBody>
          <a:bodyPr wrap="square" rtlCol="0" anchor="ctr"/>
          <a:lstStyle/>
          <a:p>
            <a:pPr indent="0" marL="0">
              <a:lnSpc>
                <a:spcPct val="125000"/>
              </a:lnSpc>
              <a:buNone/>
            </a:pPr>
            <a:r>
              <a:rPr lang="en-US" sz="1400" dirty="0">
                <a:solidFill>
                  <a:srgbClr val="4A443A"/>
                </a:solidFill>
                <a:latin typeface="Arial" pitchFamily="34" charset="0"/>
                <a:ea typeface="Arial" pitchFamily="34" charset="-122"/>
                <a:cs typeface="Arial" pitchFamily="34" charset="-120"/>
              </a:rPr>
              <a:t>Shipped a powerful 'ask anything' agent and watched it gather dust? The problem usually isn't the model. It's that you handed users a blank canvas instead of the answers they actually came for. Do it properly and your agents will thank you.</a:t>
            </a:r>
            <a:endParaRPr lang="en-US" sz="1400" dirty="0"/>
          </a:p>
        </p:txBody>
      </p:sp>
      <p:sp>
        <p:nvSpPr>
          <p:cNvPr id="10" name="Shape 8"/>
          <p:cNvSpPr/>
          <p:nvPr/>
        </p:nvSpPr>
        <p:spPr>
          <a:xfrm>
            <a:off x="548640" y="3913632"/>
            <a:ext cx="137160" cy="137160"/>
          </a:xfrm>
          <a:prstGeom prst="rect">
            <a:avLst/>
          </a:prstGeom>
          <a:solidFill>
            <a:srgbClr val="2F865D"/>
          </a:solidFill>
          <a:ln/>
        </p:spPr>
      </p:sp>
      <p:sp>
        <p:nvSpPr>
          <p:cNvPr id="11" name="Text 9"/>
          <p:cNvSpPr/>
          <p:nvPr/>
        </p:nvSpPr>
        <p:spPr>
          <a:xfrm>
            <a:off x="868680" y="3794760"/>
            <a:ext cx="7863840" cy="457200"/>
          </a:xfrm>
          <a:prstGeom prst="rect">
            <a:avLst/>
          </a:prstGeom>
          <a:noFill/>
          <a:ln/>
        </p:spPr>
        <p:txBody>
          <a:bodyPr wrap="square" rtlCol="0" anchor="ctr"/>
          <a:lstStyle/>
          <a:p>
            <a:pPr indent="0" marL="0">
              <a:buNone/>
            </a:pPr>
            <a:r>
              <a:rPr lang="en-US" sz="1350" dirty="0">
                <a:solidFill>
                  <a:srgbClr val="171410"/>
                </a:solidFill>
                <a:latin typeface="Arial" pitchFamily="34" charset="0"/>
                <a:ea typeface="Arial" pitchFamily="34" charset="-122"/>
                <a:cs typeface="Arial" pitchFamily="34" charset="-120"/>
              </a:rPr>
              <a:t>An open 'ask anything' agent hands users a blank canvas they won't solve</a:t>
            </a:r>
            <a:endParaRPr lang="en-US" sz="1350" dirty="0"/>
          </a:p>
        </p:txBody>
      </p:sp>
      <p:sp>
        <p:nvSpPr>
          <p:cNvPr id="12" name="Shape 10"/>
          <p:cNvSpPr/>
          <p:nvPr/>
        </p:nvSpPr>
        <p:spPr>
          <a:xfrm>
            <a:off x="548640" y="4480560"/>
            <a:ext cx="137160" cy="137160"/>
          </a:xfrm>
          <a:prstGeom prst="rect">
            <a:avLst/>
          </a:prstGeom>
          <a:solidFill>
            <a:srgbClr val="2F865D"/>
          </a:solidFill>
          <a:ln/>
        </p:spPr>
      </p:sp>
      <p:sp>
        <p:nvSpPr>
          <p:cNvPr id="13" name="Text 11"/>
          <p:cNvSpPr/>
          <p:nvPr/>
        </p:nvSpPr>
        <p:spPr>
          <a:xfrm>
            <a:off x="868680" y="4361688"/>
            <a:ext cx="7863840" cy="457200"/>
          </a:xfrm>
          <a:prstGeom prst="rect">
            <a:avLst/>
          </a:prstGeom>
          <a:noFill/>
          <a:ln/>
        </p:spPr>
        <p:txBody>
          <a:bodyPr wrap="square" rtlCol="0" anchor="ctr"/>
          <a:lstStyle/>
          <a:p>
            <a:pPr indent="0" marL="0">
              <a:buNone/>
            </a:pPr>
            <a:r>
              <a:rPr lang="en-US" sz="1350" dirty="0">
                <a:solidFill>
                  <a:srgbClr val="171410"/>
                </a:solidFill>
                <a:latin typeface="Arial" pitchFamily="34" charset="0"/>
                <a:ea typeface="Arial" pitchFamily="34" charset="-122"/>
                <a:cs typeface="Arial" pitchFamily="34" charset="-120"/>
              </a:rPr>
              <a:t>Codify the recurring jobs into direct, one-click surfaces</a:t>
            </a:r>
            <a:endParaRPr lang="en-US" sz="1350" dirty="0"/>
          </a:p>
        </p:txBody>
      </p:sp>
      <p:sp>
        <p:nvSpPr>
          <p:cNvPr id="14" name="Shape 12"/>
          <p:cNvSpPr/>
          <p:nvPr/>
        </p:nvSpPr>
        <p:spPr>
          <a:xfrm>
            <a:off x="548640" y="5047488"/>
            <a:ext cx="137160" cy="137160"/>
          </a:xfrm>
          <a:prstGeom prst="rect">
            <a:avLst/>
          </a:prstGeom>
          <a:solidFill>
            <a:srgbClr val="2F865D"/>
          </a:solidFill>
          <a:ln/>
        </p:spPr>
      </p:sp>
      <p:sp>
        <p:nvSpPr>
          <p:cNvPr id="15" name="Text 13"/>
          <p:cNvSpPr/>
          <p:nvPr/>
        </p:nvSpPr>
        <p:spPr>
          <a:xfrm>
            <a:off x="868680" y="4928616"/>
            <a:ext cx="7863840" cy="457200"/>
          </a:xfrm>
          <a:prstGeom prst="rect">
            <a:avLst/>
          </a:prstGeom>
          <a:noFill/>
          <a:ln/>
        </p:spPr>
        <p:txBody>
          <a:bodyPr wrap="square" rtlCol="0" anchor="ctr"/>
          <a:lstStyle/>
          <a:p>
            <a:pPr indent="0" marL="0">
              <a:buNone/>
            </a:pPr>
            <a:r>
              <a:rPr lang="en-US" sz="1350" dirty="0">
                <a:solidFill>
                  <a:srgbClr val="171410"/>
                </a:solidFill>
                <a:latin typeface="Arial" pitchFamily="34" charset="0"/>
                <a:ea typeface="Arial" pitchFamily="34" charset="-122"/>
                <a:cs typeface="Arial" pitchFamily="34" charset="-120"/>
              </a:rPr>
              <a:t>Let the agent be the connective tissue across them, not the front door</a:t>
            </a:r>
            <a:endParaRPr lang="en-US" sz="1350" dirty="0"/>
          </a:p>
        </p:txBody>
      </p:sp>
      <p:sp>
        <p:nvSpPr>
          <p:cNvPr id="16" name="Shape 14"/>
          <p:cNvSpPr/>
          <p:nvPr/>
        </p:nvSpPr>
        <p:spPr>
          <a:xfrm>
            <a:off x="8869680" y="3794760"/>
            <a:ext cx="2788920" cy="1600200"/>
          </a:xfrm>
          <a:prstGeom prst="roundRect">
            <a:avLst>
              <a:gd name="adj" fmla="val 5143"/>
            </a:avLst>
          </a:prstGeom>
          <a:solidFill>
            <a:srgbClr val="171410"/>
          </a:solidFill>
          <a:ln/>
        </p:spPr>
      </p:sp>
      <p:sp>
        <p:nvSpPr>
          <p:cNvPr id="17" name="Text 15"/>
          <p:cNvSpPr/>
          <p:nvPr/>
        </p:nvSpPr>
        <p:spPr>
          <a:xfrm>
            <a:off x="9098280" y="4023360"/>
            <a:ext cx="2331720" cy="1143000"/>
          </a:xfrm>
          <a:prstGeom prst="rect">
            <a:avLst/>
          </a:prstGeom>
          <a:noFill/>
          <a:ln/>
        </p:spPr>
        <p:txBody>
          <a:bodyPr wrap="square" rtlCol="0" anchor="ctr"/>
          <a:lstStyle/>
          <a:p>
            <a:pPr indent="0" marL="0">
              <a:lnSpc>
                <a:spcPct val="120000"/>
              </a:lnSpc>
              <a:buNone/>
            </a:pPr>
            <a:r>
              <a:rPr lang="en-US" sz="1200" dirty="0">
                <a:solidFill>
                  <a:srgbClr val="7EE2A8"/>
                </a:solidFill>
                <a:latin typeface="Courier New" pitchFamily="34" charset="0"/>
                <a:ea typeface="Courier New" pitchFamily="34" charset="-122"/>
                <a:cs typeface="Courier New" pitchFamily="34" charset="-120"/>
              </a:rPr>
              <a:t>an agent isn't a product; the job it does is</a:t>
            </a:r>
            <a:endParaRPr lang="en-US" sz="12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4">
    <p:bg>
      <p:bgPr>
        <a:solidFill>
          <a:srgbClr val="F3EEE2"/>
        </a:solidFill>
      </p:bgPr>
    </p:bg>
    <p:spTree>
      <p:nvGrpSpPr>
        <p:cNvPr id="1" name=""/>
        <p:cNvGrpSpPr/>
        <p:nvPr/>
      </p:nvGrpSpPr>
      <p:grpSpPr>
        <a:xfrm>
          <a:off x="0" y="0"/>
          <a:ext cx="0" cy="0"/>
          <a:chOff x="0" y="0"/>
          <a:chExt cx="0" cy="0"/>
        </a:xfrm>
      </p:grpSpPr>
      <p:sp>
        <p:nvSpPr>
          <p:cNvPr id="2" name="Text 0"/>
          <p:cNvSpPr/>
          <p:nvPr/>
        </p:nvSpPr>
        <p:spPr>
          <a:xfrm>
            <a:off x="548640" y="384048"/>
            <a:ext cx="8686800" cy="274320"/>
          </a:xfrm>
          <a:prstGeom prst="rect">
            <a:avLst/>
          </a:prstGeom>
          <a:noFill/>
          <a:ln/>
        </p:spPr>
        <p:txBody>
          <a:bodyPr wrap="square" rtlCol="0" anchor="ctr"/>
          <a:lstStyle/>
          <a:p>
            <a:pPr indent="0" marL="0">
              <a:buNone/>
            </a:pPr>
            <a:r>
              <a:rPr lang="en-US" sz="1050" spc="300" kern="0" dirty="0">
                <a:solidFill>
                  <a:srgbClr val="8A7F68"/>
                </a:solidFill>
                <a:latin typeface="Arial" pitchFamily="34" charset="0"/>
                <a:ea typeface="Arial" pitchFamily="34" charset="-122"/>
                <a:cs typeface="Arial" pitchFamily="34" charset="-120"/>
              </a:rPr>
              <a:t>NOTES · PATTERN 02</a:t>
            </a:r>
            <a:endParaRPr lang="en-US" sz="1050" dirty="0"/>
          </a:p>
        </p:txBody>
      </p:sp>
      <p:sp>
        <p:nvSpPr>
          <p:cNvPr id="3" name="Text 1"/>
          <p:cNvSpPr/>
          <p:nvPr/>
        </p:nvSpPr>
        <p:spPr>
          <a:xfrm>
            <a:off x="10360152" y="365760"/>
            <a:ext cx="1280160" cy="310896"/>
          </a:xfrm>
          <a:prstGeom prst="rect">
            <a:avLst/>
          </a:prstGeom>
          <a:noFill/>
          <a:ln/>
        </p:spPr>
        <p:txBody>
          <a:bodyPr wrap="square" rtlCol="0" anchor="ctr"/>
          <a:lstStyle/>
          <a:p>
            <a:pPr algn="r" indent="0" marL="0">
              <a:buNone/>
            </a:pPr>
            <a:r>
              <a:rPr lang="en-US" sz="1300" dirty="0">
                <a:solidFill>
                  <a:srgbClr val="171410"/>
                </a:solidFill>
                <a:latin typeface="Arial Black" pitchFamily="34" charset="0"/>
                <a:ea typeface="Arial Black" pitchFamily="34" charset="-122"/>
                <a:cs typeface="Arial Black" pitchFamily="34" charset="-120"/>
              </a:rPr>
              <a:t>24</a:t>
            </a:r>
            <a:pPr algn="r" indent="0" marL="0">
              <a:buNone/>
            </a:pPr>
            <a:r>
              <a:rPr lang="en-US" sz="1300" dirty="0">
                <a:solidFill>
                  <a:srgbClr val="8A7F68"/>
                </a:solidFill>
                <a:latin typeface="Arial Black" pitchFamily="34" charset="0"/>
                <a:ea typeface="Arial Black" pitchFamily="34" charset="-122"/>
                <a:cs typeface="Arial Black" pitchFamily="34" charset="-120"/>
              </a:rPr>
              <a:t> / 31</a:t>
            </a:r>
            <a:endParaRPr lang="en-US" sz="1300" dirty="0"/>
          </a:p>
        </p:txBody>
      </p:sp>
      <p:sp>
        <p:nvSpPr>
          <p:cNvPr id="4" name="Shape 2"/>
          <p:cNvSpPr/>
          <p:nvPr/>
        </p:nvSpPr>
        <p:spPr>
          <a:xfrm>
            <a:off x="548640" y="749808"/>
            <a:ext cx="11091672" cy="10973"/>
          </a:xfrm>
          <a:prstGeom prst="rect">
            <a:avLst/>
          </a:prstGeom>
          <a:solidFill>
            <a:srgbClr val="D8CDB4"/>
          </a:solidFill>
          <a:ln/>
        </p:spPr>
      </p:sp>
      <p:sp>
        <p:nvSpPr>
          <p:cNvPr id="5" name="Shape 3"/>
          <p:cNvSpPr/>
          <p:nvPr/>
        </p:nvSpPr>
        <p:spPr>
          <a:xfrm>
            <a:off x="548640" y="6144768"/>
            <a:ext cx="11091672" cy="10973"/>
          </a:xfrm>
          <a:prstGeom prst="rect">
            <a:avLst/>
          </a:prstGeom>
          <a:solidFill>
            <a:srgbClr val="D8CDB4"/>
          </a:solidFill>
          <a:ln/>
        </p:spPr>
      </p:sp>
      <p:sp>
        <p:nvSpPr>
          <p:cNvPr id="6" name="Text 4"/>
          <p:cNvSpPr/>
          <p:nvPr/>
        </p:nvSpPr>
        <p:spPr>
          <a:xfrm>
            <a:off x="548640" y="6254496"/>
            <a:ext cx="7863840" cy="274320"/>
          </a:xfrm>
          <a:prstGeom prst="rect">
            <a:avLst/>
          </a:prstGeom>
          <a:noFill/>
          <a:ln/>
        </p:spPr>
        <p:txBody>
          <a:bodyPr wrap="square" rtlCol="0" anchor="ctr"/>
          <a:lstStyle/>
          <a:p>
            <a:pPr indent="0" marL="0">
              <a:buNone/>
            </a:pPr>
            <a:r>
              <a:rPr lang="en-US" sz="950" spc="250" kern="0" dirty="0">
                <a:solidFill>
                  <a:srgbClr val="8A7F68"/>
                </a:solidFill>
                <a:latin typeface="Arial" pitchFamily="34" charset="0"/>
                <a:ea typeface="Arial" pitchFamily="34" charset="-122"/>
                <a:cs typeface="Arial" pitchFamily="34" charset="-120"/>
              </a:rPr>
              <a:t>FULL ESSAY AT AKAASHNIDHISS.COM/MEMOS</a:t>
            </a:r>
            <a:endParaRPr lang="en-US" sz="950" dirty="0"/>
          </a:p>
        </p:txBody>
      </p:sp>
      <p:sp>
        <p:nvSpPr>
          <p:cNvPr id="7" name="Text 5"/>
          <p:cNvSpPr/>
          <p:nvPr/>
        </p:nvSpPr>
        <p:spPr>
          <a:xfrm>
            <a:off x="7799832" y="6254496"/>
            <a:ext cx="3840480" cy="274320"/>
          </a:xfrm>
          <a:prstGeom prst="rect">
            <a:avLst/>
          </a:prstGeom>
          <a:noFill/>
          <a:ln/>
        </p:spPr>
        <p:txBody>
          <a:bodyPr wrap="square" rtlCol="0" anchor="ctr"/>
          <a:lstStyle/>
          <a:p>
            <a:pPr algn="r" indent="0" marL="0">
              <a:buNone/>
            </a:pPr>
            <a:r>
              <a:rPr lang="en-US" sz="950" spc="250" kern="0" dirty="0">
                <a:solidFill>
                  <a:srgbClr val="8A7F68"/>
                </a:solidFill>
                <a:latin typeface="Arial" pitchFamily="34" charset="0"/>
                <a:ea typeface="Arial" pitchFamily="34" charset="-122"/>
                <a:cs typeface="Arial" pitchFamily="34" charset="-120"/>
              </a:rPr>
              <a:t>STEAL THESE PATTERNS</a:t>
            </a:r>
            <a:endParaRPr lang="en-US" sz="950" dirty="0"/>
          </a:p>
        </p:txBody>
      </p:sp>
      <p:sp>
        <p:nvSpPr>
          <p:cNvPr id="8" name="Text 6"/>
          <p:cNvSpPr/>
          <p:nvPr/>
        </p:nvSpPr>
        <p:spPr>
          <a:xfrm>
            <a:off x="548640" y="1097280"/>
            <a:ext cx="8778240" cy="1234440"/>
          </a:xfrm>
          <a:prstGeom prst="rect">
            <a:avLst/>
          </a:prstGeom>
          <a:noFill/>
          <a:ln/>
        </p:spPr>
        <p:txBody>
          <a:bodyPr wrap="square" rtlCol="0" anchor="ctr"/>
          <a:lstStyle/>
          <a:p>
            <a:pPr indent="0" marL="0">
              <a:buNone/>
            </a:pPr>
            <a:r>
              <a:rPr lang="en-US" sz="2700" dirty="0">
                <a:solidFill>
                  <a:srgbClr val="171410"/>
                </a:solidFill>
                <a:latin typeface="Arial Black" pitchFamily="34" charset="0"/>
                <a:ea typeface="Arial Black" pitchFamily="34" charset="-122"/>
                <a:cs typeface="Arial Black" pitchFamily="34" charset="-120"/>
              </a:rPr>
              <a:t>Tool-first agents: using RAG</a:t>
            </a:r>
            <a:endParaRPr lang="en-US" sz="2700" dirty="0"/>
          </a:p>
          <a:p>
            <a:pPr indent="0" marL="0">
              <a:buNone/>
            </a:pPr>
            <a:r>
              <a:rPr lang="en-US" sz="2700" dirty="0">
                <a:solidFill>
                  <a:srgbClr val="171410"/>
                </a:solidFill>
                <a:latin typeface="Arial Black" pitchFamily="34" charset="0"/>
                <a:ea typeface="Arial Black" pitchFamily="34" charset="-122"/>
                <a:cs typeface="Arial Black" pitchFamily="34" charset="-120"/>
              </a:rPr>
              <a:t>to fix what NL-to-SQL can't</a:t>
            </a:r>
            <a:endParaRPr lang="en-US" sz="2700" dirty="0"/>
          </a:p>
        </p:txBody>
      </p:sp>
      <p:sp>
        <p:nvSpPr>
          <p:cNvPr id="9" name="Text 7"/>
          <p:cNvSpPr/>
          <p:nvPr/>
        </p:nvSpPr>
        <p:spPr>
          <a:xfrm>
            <a:off x="548640" y="2514600"/>
            <a:ext cx="7863840" cy="960120"/>
          </a:xfrm>
          <a:prstGeom prst="rect">
            <a:avLst/>
          </a:prstGeom>
          <a:noFill/>
          <a:ln/>
        </p:spPr>
        <p:txBody>
          <a:bodyPr wrap="square" rtlCol="0" anchor="ctr"/>
          <a:lstStyle/>
          <a:p>
            <a:pPr indent="0" marL="0">
              <a:lnSpc>
                <a:spcPct val="125000"/>
              </a:lnSpc>
              <a:buNone/>
            </a:pPr>
            <a:r>
              <a:rPr lang="en-US" sz="1400" dirty="0">
                <a:solidFill>
                  <a:srgbClr val="4A443A"/>
                </a:solidFill>
                <a:latin typeface="Arial" pitchFamily="34" charset="0"/>
                <a:ea typeface="Arial" pitchFamily="34" charset="-122"/>
                <a:cs typeface="Arial" pitchFamily="34" charset="-120"/>
              </a:rPr>
              <a:t>Frustrated by waiting 3-4 minutes for an NL-SQL agent that burns tokens and returns zero rows? The fix isn't a better prompt. It's retrieving valid filter values before the agent ever queries.</a:t>
            </a:r>
            <a:endParaRPr lang="en-US" sz="1400" dirty="0"/>
          </a:p>
        </p:txBody>
      </p:sp>
      <p:sp>
        <p:nvSpPr>
          <p:cNvPr id="10" name="Shape 8"/>
          <p:cNvSpPr/>
          <p:nvPr/>
        </p:nvSpPr>
        <p:spPr>
          <a:xfrm>
            <a:off x="548640" y="3913632"/>
            <a:ext cx="137160" cy="137160"/>
          </a:xfrm>
          <a:prstGeom prst="rect">
            <a:avLst/>
          </a:prstGeom>
          <a:solidFill>
            <a:srgbClr val="2F865D"/>
          </a:solidFill>
          <a:ln/>
        </p:spPr>
      </p:sp>
      <p:sp>
        <p:nvSpPr>
          <p:cNvPr id="11" name="Text 9"/>
          <p:cNvSpPr/>
          <p:nvPr/>
        </p:nvSpPr>
        <p:spPr>
          <a:xfrm>
            <a:off x="868680" y="3794760"/>
            <a:ext cx="7863840" cy="457200"/>
          </a:xfrm>
          <a:prstGeom prst="rect">
            <a:avLst/>
          </a:prstGeom>
          <a:noFill/>
          <a:ln/>
        </p:spPr>
        <p:txBody>
          <a:bodyPr wrap="square" rtlCol="0" anchor="ctr"/>
          <a:lstStyle/>
          <a:p>
            <a:pPr indent="0" marL="0">
              <a:buNone/>
            </a:pPr>
            <a:r>
              <a:rPr lang="en-US" sz="1350" dirty="0">
                <a:solidFill>
                  <a:srgbClr val="171410"/>
                </a:solidFill>
                <a:latin typeface="Arial" pitchFamily="34" charset="0"/>
                <a:ea typeface="Arial" pitchFamily="34" charset="-122"/>
                <a:cs typeface="Arial" pitchFamily="34" charset="-120"/>
              </a:rPr>
              <a:t>Index the actual filter values, not just the documents</a:t>
            </a:r>
            <a:endParaRPr lang="en-US" sz="1350" dirty="0"/>
          </a:p>
        </p:txBody>
      </p:sp>
      <p:sp>
        <p:nvSpPr>
          <p:cNvPr id="12" name="Shape 10"/>
          <p:cNvSpPr/>
          <p:nvPr/>
        </p:nvSpPr>
        <p:spPr>
          <a:xfrm>
            <a:off x="548640" y="4480560"/>
            <a:ext cx="137160" cy="137160"/>
          </a:xfrm>
          <a:prstGeom prst="rect">
            <a:avLst/>
          </a:prstGeom>
          <a:solidFill>
            <a:srgbClr val="2F865D"/>
          </a:solidFill>
          <a:ln/>
        </p:spPr>
      </p:sp>
      <p:sp>
        <p:nvSpPr>
          <p:cNvPr id="13" name="Text 11"/>
          <p:cNvSpPr/>
          <p:nvPr/>
        </p:nvSpPr>
        <p:spPr>
          <a:xfrm>
            <a:off x="868680" y="4361688"/>
            <a:ext cx="7863840" cy="457200"/>
          </a:xfrm>
          <a:prstGeom prst="rect">
            <a:avLst/>
          </a:prstGeom>
          <a:noFill/>
          <a:ln/>
        </p:spPr>
        <p:txBody>
          <a:bodyPr wrap="square" rtlCol="0" anchor="ctr"/>
          <a:lstStyle/>
          <a:p>
            <a:pPr indent="0" marL="0">
              <a:buNone/>
            </a:pPr>
            <a:r>
              <a:rPr lang="en-US" sz="1350" dirty="0">
                <a:solidFill>
                  <a:srgbClr val="171410"/>
                </a:solidFill>
                <a:latin typeface="Arial" pitchFamily="34" charset="0"/>
                <a:ea typeface="Arial" pitchFamily="34" charset="-122"/>
                <a:cs typeface="Arial" pitchFamily="34" charset="-120"/>
              </a:rPr>
              <a:t>Resolve entities against real candidates before any query runs</a:t>
            </a:r>
            <a:endParaRPr lang="en-US" sz="1350" dirty="0"/>
          </a:p>
        </p:txBody>
      </p:sp>
      <p:sp>
        <p:nvSpPr>
          <p:cNvPr id="14" name="Shape 12"/>
          <p:cNvSpPr/>
          <p:nvPr/>
        </p:nvSpPr>
        <p:spPr>
          <a:xfrm>
            <a:off x="548640" y="5047488"/>
            <a:ext cx="137160" cy="137160"/>
          </a:xfrm>
          <a:prstGeom prst="rect">
            <a:avLst/>
          </a:prstGeom>
          <a:solidFill>
            <a:srgbClr val="2F865D"/>
          </a:solidFill>
          <a:ln/>
        </p:spPr>
      </p:sp>
      <p:sp>
        <p:nvSpPr>
          <p:cNvPr id="15" name="Text 13"/>
          <p:cNvSpPr/>
          <p:nvPr/>
        </p:nvSpPr>
        <p:spPr>
          <a:xfrm>
            <a:off x="868680" y="4928616"/>
            <a:ext cx="7863840" cy="457200"/>
          </a:xfrm>
          <a:prstGeom prst="rect">
            <a:avLst/>
          </a:prstGeom>
          <a:noFill/>
          <a:ln/>
        </p:spPr>
        <p:txBody>
          <a:bodyPr wrap="square" rtlCol="0" anchor="ctr"/>
          <a:lstStyle/>
          <a:p>
            <a:pPr indent="0" marL="0">
              <a:buNone/>
            </a:pPr>
            <a:r>
              <a:rPr lang="en-US" sz="1350" dirty="0">
                <a:solidFill>
                  <a:srgbClr val="171410"/>
                </a:solidFill>
                <a:latin typeface="Arial" pitchFamily="34" charset="0"/>
                <a:ea typeface="Arial" pitchFamily="34" charset="-122"/>
                <a:cs typeface="Arial" pitchFamily="34" charset="-120"/>
              </a:rPr>
              <a:t>Replace raw SQL with typed tools: validated, replayable, reusable as APIs</a:t>
            </a:r>
            <a:endParaRPr lang="en-US" sz="1350" dirty="0"/>
          </a:p>
        </p:txBody>
      </p:sp>
      <p:sp>
        <p:nvSpPr>
          <p:cNvPr id="16" name="Shape 14"/>
          <p:cNvSpPr/>
          <p:nvPr/>
        </p:nvSpPr>
        <p:spPr>
          <a:xfrm>
            <a:off x="8869680" y="3794760"/>
            <a:ext cx="2788920" cy="1600200"/>
          </a:xfrm>
          <a:prstGeom prst="roundRect">
            <a:avLst>
              <a:gd name="adj" fmla="val 5143"/>
            </a:avLst>
          </a:prstGeom>
          <a:solidFill>
            <a:srgbClr val="171410"/>
          </a:solidFill>
          <a:ln/>
        </p:spPr>
      </p:sp>
      <p:sp>
        <p:nvSpPr>
          <p:cNvPr id="17" name="Text 15"/>
          <p:cNvSpPr/>
          <p:nvPr/>
        </p:nvSpPr>
        <p:spPr>
          <a:xfrm>
            <a:off x="9098280" y="4023360"/>
            <a:ext cx="2331720" cy="1143000"/>
          </a:xfrm>
          <a:prstGeom prst="rect">
            <a:avLst/>
          </a:prstGeom>
          <a:noFill/>
          <a:ln/>
        </p:spPr>
        <p:txBody>
          <a:bodyPr wrap="square" rtlCol="0" anchor="ctr"/>
          <a:lstStyle/>
          <a:p>
            <a:pPr indent="0" marL="0">
              <a:lnSpc>
                <a:spcPct val="120000"/>
              </a:lnSpc>
              <a:buNone/>
            </a:pPr>
            <a:r>
              <a:rPr lang="en-US" sz="1200" dirty="0">
                <a:solidFill>
                  <a:srgbClr val="7EE2A8"/>
                </a:solidFill>
                <a:latin typeface="Courier New" pitchFamily="34" charset="0"/>
                <a:ea typeface="Courier New" pitchFamily="34" charset="-122"/>
                <a:cs typeface="Courier New" pitchFamily="34" charset="-120"/>
              </a:rPr>
              <a:t>supplier and benchmark pulls: ~3 minutes → ~30 seconds</a:t>
            </a:r>
            <a:endParaRPr lang="en-US" sz="12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25">
    <p:bg>
      <p:bgPr>
        <a:solidFill>
          <a:srgbClr val="F3EEE2"/>
        </a:solidFill>
      </p:bgPr>
    </p:bg>
    <p:spTree>
      <p:nvGrpSpPr>
        <p:cNvPr id="1" name=""/>
        <p:cNvGrpSpPr/>
        <p:nvPr/>
      </p:nvGrpSpPr>
      <p:grpSpPr>
        <a:xfrm>
          <a:off x="0" y="0"/>
          <a:ext cx="0" cy="0"/>
          <a:chOff x="0" y="0"/>
          <a:chExt cx="0" cy="0"/>
        </a:xfrm>
      </p:grpSpPr>
      <p:sp>
        <p:nvSpPr>
          <p:cNvPr id="2" name="Text 0"/>
          <p:cNvSpPr/>
          <p:nvPr/>
        </p:nvSpPr>
        <p:spPr>
          <a:xfrm>
            <a:off x="548640" y="384048"/>
            <a:ext cx="8686800" cy="274320"/>
          </a:xfrm>
          <a:prstGeom prst="rect">
            <a:avLst/>
          </a:prstGeom>
          <a:noFill/>
          <a:ln/>
        </p:spPr>
        <p:txBody>
          <a:bodyPr wrap="square" rtlCol="0" anchor="ctr"/>
          <a:lstStyle/>
          <a:p>
            <a:pPr indent="0" marL="0">
              <a:buNone/>
            </a:pPr>
            <a:r>
              <a:rPr lang="en-US" sz="1050" spc="300" kern="0" dirty="0">
                <a:solidFill>
                  <a:srgbClr val="8A7F68"/>
                </a:solidFill>
                <a:latin typeface="Arial" pitchFamily="34" charset="0"/>
                <a:ea typeface="Arial" pitchFamily="34" charset="-122"/>
                <a:cs typeface="Arial" pitchFamily="34" charset="-120"/>
              </a:rPr>
              <a:t>NOTES · PATTERN 03</a:t>
            </a:r>
            <a:endParaRPr lang="en-US" sz="1050" dirty="0"/>
          </a:p>
        </p:txBody>
      </p:sp>
      <p:sp>
        <p:nvSpPr>
          <p:cNvPr id="3" name="Text 1"/>
          <p:cNvSpPr/>
          <p:nvPr/>
        </p:nvSpPr>
        <p:spPr>
          <a:xfrm>
            <a:off x="10360152" y="365760"/>
            <a:ext cx="1280160" cy="310896"/>
          </a:xfrm>
          <a:prstGeom prst="rect">
            <a:avLst/>
          </a:prstGeom>
          <a:noFill/>
          <a:ln/>
        </p:spPr>
        <p:txBody>
          <a:bodyPr wrap="square" rtlCol="0" anchor="ctr"/>
          <a:lstStyle/>
          <a:p>
            <a:pPr algn="r" indent="0" marL="0">
              <a:buNone/>
            </a:pPr>
            <a:r>
              <a:rPr lang="en-US" sz="1300" dirty="0">
                <a:solidFill>
                  <a:srgbClr val="171410"/>
                </a:solidFill>
                <a:latin typeface="Arial Black" pitchFamily="34" charset="0"/>
                <a:ea typeface="Arial Black" pitchFamily="34" charset="-122"/>
                <a:cs typeface="Arial Black" pitchFamily="34" charset="-120"/>
              </a:rPr>
              <a:t>25</a:t>
            </a:r>
            <a:pPr algn="r" indent="0" marL="0">
              <a:buNone/>
            </a:pPr>
            <a:r>
              <a:rPr lang="en-US" sz="1300" dirty="0">
                <a:solidFill>
                  <a:srgbClr val="8A7F68"/>
                </a:solidFill>
                <a:latin typeface="Arial Black" pitchFamily="34" charset="0"/>
                <a:ea typeface="Arial Black" pitchFamily="34" charset="-122"/>
                <a:cs typeface="Arial Black" pitchFamily="34" charset="-120"/>
              </a:rPr>
              <a:t> / 31</a:t>
            </a:r>
            <a:endParaRPr lang="en-US" sz="1300" dirty="0"/>
          </a:p>
        </p:txBody>
      </p:sp>
      <p:sp>
        <p:nvSpPr>
          <p:cNvPr id="4" name="Shape 2"/>
          <p:cNvSpPr/>
          <p:nvPr/>
        </p:nvSpPr>
        <p:spPr>
          <a:xfrm>
            <a:off x="548640" y="749808"/>
            <a:ext cx="11091672" cy="10973"/>
          </a:xfrm>
          <a:prstGeom prst="rect">
            <a:avLst/>
          </a:prstGeom>
          <a:solidFill>
            <a:srgbClr val="D8CDB4"/>
          </a:solidFill>
          <a:ln/>
        </p:spPr>
      </p:sp>
      <p:sp>
        <p:nvSpPr>
          <p:cNvPr id="5" name="Shape 3"/>
          <p:cNvSpPr/>
          <p:nvPr/>
        </p:nvSpPr>
        <p:spPr>
          <a:xfrm>
            <a:off x="548640" y="6144768"/>
            <a:ext cx="11091672" cy="10973"/>
          </a:xfrm>
          <a:prstGeom prst="rect">
            <a:avLst/>
          </a:prstGeom>
          <a:solidFill>
            <a:srgbClr val="D8CDB4"/>
          </a:solidFill>
          <a:ln/>
        </p:spPr>
      </p:sp>
      <p:sp>
        <p:nvSpPr>
          <p:cNvPr id="6" name="Text 4"/>
          <p:cNvSpPr/>
          <p:nvPr/>
        </p:nvSpPr>
        <p:spPr>
          <a:xfrm>
            <a:off x="548640" y="6254496"/>
            <a:ext cx="7863840" cy="274320"/>
          </a:xfrm>
          <a:prstGeom prst="rect">
            <a:avLst/>
          </a:prstGeom>
          <a:noFill/>
          <a:ln/>
        </p:spPr>
        <p:txBody>
          <a:bodyPr wrap="square" rtlCol="0" anchor="ctr"/>
          <a:lstStyle/>
          <a:p>
            <a:pPr indent="0" marL="0">
              <a:buNone/>
            </a:pPr>
            <a:r>
              <a:rPr lang="en-US" sz="950" spc="250" kern="0" dirty="0">
                <a:solidFill>
                  <a:srgbClr val="8A7F68"/>
                </a:solidFill>
                <a:latin typeface="Arial" pitchFamily="34" charset="0"/>
                <a:ea typeface="Arial" pitchFamily="34" charset="-122"/>
                <a:cs typeface="Arial" pitchFamily="34" charset="-120"/>
              </a:rPr>
              <a:t>FULL ESSAY AT AKAASHNIDHISS.COM/MEMOS</a:t>
            </a:r>
            <a:endParaRPr lang="en-US" sz="950" dirty="0"/>
          </a:p>
        </p:txBody>
      </p:sp>
      <p:sp>
        <p:nvSpPr>
          <p:cNvPr id="7" name="Text 5"/>
          <p:cNvSpPr/>
          <p:nvPr/>
        </p:nvSpPr>
        <p:spPr>
          <a:xfrm>
            <a:off x="7799832" y="6254496"/>
            <a:ext cx="3840480" cy="274320"/>
          </a:xfrm>
          <a:prstGeom prst="rect">
            <a:avLst/>
          </a:prstGeom>
          <a:noFill/>
          <a:ln/>
        </p:spPr>
        <p:txBody>
          <a:bodyPr wrap="square" rtlCol="0" anchor="ctr"/>
          <a:lstStyle/>
          <a:p>
            <a:pPr algn="r" indent="0" marL="0">
              <a:buNone/>
            </a:pPr>
            <a:r>
              <a:rPr lang="en-US" sz="950" spc="250" kern="0" dirty="0">
                <a:solidFill>
                  <a:srgbClr val="8A7F68"/>
                </a:solidFill>
                <a:latin typeface="Arial" pitchFamily="34" charset="0"/>
                <a:ea typeface="Arial" pitchFamily="34" charset="-122"/>
                <a:cs typeface="Arial" pitchFamily="34" charset="-120"/>
              </a:rPr>
              <a:t>STEAL THESE PATTERNS</a:t>
            </a:r>
            <a:endParaRPr lang="en-US" sz="950" dirty="0"/>
          </a:p>
        </p:txBody>
      </p:sp>
      <p:sp>
        <p:nvSpPr>
          <p:cNvPr id="8" name="Text 6"/>
          <p:cNvSpPr/>
          <p:nvPr/>
        </p:nvSpPr>
        <p:spPr>
          <a:xfrm>
            <a:off x="548640" y="1097280"/>
            <a:ext cx="8778240" cy="1234440"/>
          </a:xfrm>
          <a:prstGeom prst="rect">
            <a:avLst/>
          </a:prstGeom>
          <a:noFill/>
          <a:ln/>
        </p:spPr>
        <p:txBody>
          <a:bodyPr wrap="square" rtlCol="0" anchor="ctr"/>
          <a:lstStyle/>
          <a:p>
            <a:pPr indent="0" marL="0">
              <a:buNone/>
            </a:pPr>
            <a:r>
              <a:rPr lang="en-US" sz="2700" dirty="0">
                <a:solidFill>
                  <a:srgbClr val="171410"/>
                </a:solidFill>
                <a:latin typeface="Arial Black" pitchFamily="34" charset="0"/>
                <a:ea typeface="Arial Black" pitchFamily="34" charset="-122"/>
                <a:cs typeface="Arial Black" pitchFamily="34" charset="-120"/>
              </a:rPr>
              <a:t>You probably don't need a multi-agent orchestrator</a:t>
            </a:r>
            <a:endParaRPr lang="en-US" sz="2700" dirty="0"/>
          </a:p>
        </p:txBody>
      </p:sp>
      <p:sp>
        <p:nvSpPr>
          <p:cNvPr id="9" name="Text 7"/>
          <p:cNvSpPr/>
          <p:nvPr/>
        </p:nvSpPr>
        <p:spPr>
          <a:xfrm>
            <a:off x="548640" y="2514600"/>
            <a:ext cx="7863840" cy="960120"/>
          </a:xfrm>
          <a:prstGeom prst="rect">
            <a:avLst/>
          </a:prstGeom>
          <a:noFill/>
          <a:ln/>
        </p:spPr>
        <p:txBody>
          <a:bodyPr wrap="square" rtlCol="0" anchor="ctr"/>
          <a:lstStyle/>
          <a:p>
            <a:pPr indent="0" marL="0">
              <a:lnSpc>
                <a:spcPct val="125000"/>
              </a:lnSpc>
              <a:buNone/>
            </a:pPr>
            <a:r>
              <a:rPr lang="en-US" sz="1400" dirty="0">
                <a:solidFill>
                  <a:srgbClr val="4A443A"/>
                </a:solidFill>
                <a:latin typeface="Arial" pitchFamily="34" charset="0"/>
                <a:ea typeface="Arial" pitchFamily="34" charset="-122"/>
                <a:cs typeface="Arial" pitchFamily="34" charset="-120"/>
              </a:rPr>
              <a:t>Planner, router, five specialist sub-agents. It demos great. In production, every hop adds latency and failure surface. What moved adoption was the harness: tool quality, contracts, and boring reliability.</a:t>
            </a:r>
            <a:endParaRPr lang="en-US" sz="1400" dirty="0"/>
          </a:p>
        </p:txBody>
      </p:sp>
      <p:sp>
        <p:nvSpPr>
          <p:cNvPr id="10" name="Shape 8"/>
          <p:cNvSpPr/>
          <p:nvPr/>
        </p:nvSpPr>
        <p:spPr>
          <a:xfrm>
            <a:off x="548640" y="3913632"/>
            <a:ext cx="137160" cy="137160"/>
          </a:xfrm>
          <a:prstGeom prst="rect">
            <a:avLst/>
          </a:prstGeom>
          <a:solidFill>
            <a:srgbClr val="2F865D"/>
          </a:solidFill>
          <a:ln/>
        </p:spPr>
      </p:sp>
      <p:sp>
        <p:nvSpPr>
          <p:cNvPr id="11" name="Text 9"/>
          <p:cNvSpPr/>
          <p:nvPr/>
        </p:nvSpPr>
        <p:spPr>
          <a:xfrm>
            <a:off x="868680" y="3794760"/>
            <a:ext cx="7863840" cy="457200"/>
          </a:xfrm>
          <a:prstGeom prst="rect">
            <a:avLst/>
          </a:prstGeom>
          <a:noFill/>
          <a:ln/>
        </p:spPr>
        <p:txBody>
          <a:bodyPr wrap="square" rtlCol="0" anchor="ctr"/>
          <a:lstStyle/>
          <a:p>
            <a:pPr indent="0" marL="0">
              <a:buNone/>
            </a:pPr>
            <a:r>
              <a:rPr lang="en-US" sz="1350" dirty="0">
                <a:solidFill>
                  <a:srgbClr val="171410"/>
                </a:solidFill>
                <a:latin typeface="Arial" pitchFamily="34" charset="0"/>
                <a:ea typeface="Arial" pitchFamily="34" charset="-122"/>
                <a:cs typeface="Arial" pitchFamily="34" charset="-120"/>
              </a:rPr>
              <a:t>Every agent hop multiplies latency and failure surface</a:t>
            </a:r>
            <a:endParaRPr lang="en-US" sz="1350" dirty="0"/>
          </a:p>
        </p:txBody>
      </p:sp>
      <p:sp>
        <p:nvSpPr>
          <p:cNvPr id="12" name="Shape 10"/>
          <p:cNvSpPr/>
          <p:nvPr/>
        </p:nvSpPr>
        <p:spPr>
          <a:xfrm>
            <a:off x="548640" y="4480560"/>
            <a:ext cx="137160" cy="137160"/>
          </a:xfrm>
          <a:prstGeom prst="rect">
            <a:avLst/>
          </a:prstGeom>
          <a:solidFill>
            <a:srgbClr val="2F865D"/>
          </a:solidFill>
          <a:ln/>
        </p:spPr>
      </p:sp>
      <p:sp>
        <p:nvSpPr>
          <p:cNvPr id="13" name="Text 11"/>
          <p:cNvSpPr/>
          <p:nvPr/>
        </p:nvSpPr>
        <p:spPr>
          <a:xfrm>
            <a:off x="868680" y="4361688"/>
            <a:ext cx="7863840" cy="457200"/>
          </a:xfrm>
          <a:prstGeom prst="rect">
            <a:avLst/>
          </a:prstGeom>
          <a:noFill/>
          <a:ln/>
        </p:spPr>
        <p:txBody>
          <a:bodyPr wrap="square" rtlCol="0" anchor="ctr"/>
          <a:lstStyle/>
          <a:p>
            <a:pPr indent="0" marL="0">
              <a:buNone/>
            </a:pPr>
            <a:r>
              <a:rPr lang="en-US" sz="1350" dirty="0">
                <a:solidFill>
                  <a:srgbClr val="171410"/>
                </a:solidFill>
                <a:latin typeface="Arial" pitchFamily="34" charset="0"/>
                <a:ea typeface="Arial" pitchFamily="34" charset="-122"/>
                <a:cs typeface="Arial" pitchFamily="34" charset="-120"/>
              </a:rPr>
              <a:t>Tool contracts and data quality beat agent cleverness</a:t>
            </a:r>
            <a:endParaRPr lang="en-US" sz="1350" dirty="0"/>
          </a:p>
        </p:txBody>
      </p:sp>
      <p:sp>
        <p:nvSpPr>
          <p:cNvPr id="14" name="Shape 12"/>
          <p:cNvSpPr/>
          <p:nvPr/>
        </p:nvSpPr>
        <p:spPr>
          <a:xfrm>
            <a:off x="548640" y="5047488"/>
            <a:ext cx="137160" cy="137160"/>
          </a:xfrm>
          <a:prstGeom prst="rect">
            <a:avLst/>
          </a:prstGeom>
          <a:solidFill>
            <a:srgbClr val="2F865D"/>
          </a:solidFill>
          <a:ln/>
        </p:spPr>
      </p:sp>
      <p:sp>
        <p:nvSpPr>
          <p:cNvPr id="15" name="Text 13"/>
          <p:cNvSpPr/>
          <p:nvPr/>
        </p:nvSpPr>
        <p:spPr>
          <a:xfrm>
            <a:off x="868680" y="4928616"/>
            <a:ext cx="7863840" cy="457200"/>
          </a:xfrm>
          <a:prstGeom prst="rect">
            <a:avLst/>
          </a:prstGeom>
          <a:noFill/>
          <a:ln/>
        </p:spPr>
        <p:txBody>
          <a:bodyPr wrap="square" rtlCol="0" anchor="ctr"/>
          <a:lstStyle/>
          <a:p>
            <a:pPr indent="0" marL="0">
              <a:buNone/>
            </a:pPr>
            <a:r>
              <a:rPr lang="en-US" sz="1350" dirty="0">
                <a:solidFill>
                  <a:srgbClr val="171410"/>
                </a:solidFill>
                <a:latin typeface="Arial" pitchFamily="34" charset="0"/>
                <a:ea typeface="Arial" pitchFamily="34" charset="-122"/>
                <a:cs typeface="Arial" pitchFamily="34" charset="-120"/>
              </a:rPr>
              <a:t>Ship one use case; extract the platform only after it proves out</a:t>
            </a:r>
            <a:endParaRPr lang="en-US" sz="1350" dirty="0"/>
          </a:p>
        </p:txBody>
      </p:sp>
      <p:sp>
        <p:nvSpPr>
          <p:cNvPr id="16" name="Shape 14"/>
          <p:cNvSpPr/>
          <p:nvPr/>
        </p:nvSpPr>
        <p:spPr>
          <a:xfrm>
            <a:off x="8869680" y="3794760"/>
            <a:ext cx="2788920" cy="1600200"/>
          </a:xfrm>
          <a:prstGeom prst="roundRect">
            <a:avLst>
              <a:gd name="adj" fmla="val 5143"/>
            </a:avLst>
          </a:prstGeom>
          <a:solidFill>
            <a:srgbClr val="171410"/>
          </a:solidFill>
          <a:ln/>
        </p:spPr>
      </p:sp>
      <p:sp>
        <p:nvSpPr>
          <p:cNvPr id="17" name="Text 15"/>
          <p:cNvSpPr/>
          <p:nvPr/>
        </p:nvSpPr>
        <p:spPr>
          <a:xfrm>
            <a:off x="9098280" y="4023360"/>
            <a:ext cx="2331720" cy="1143000"/>
          </a:xfrm>
          <a:prstGeom prst="rect">
            <a:avLst/>
          </a:prstGeom>
          <a:noFill/>
          <a:ln/>
        </p:spPr>
        <p:txBody>
          <a:bodyPr wrap="square" rtlCol="0" anchor="ctr"/>
          <a:lstStyle/>
          <a:p>
            <a:pPr indent="0" marL="0">
              <a:lnSpc>
                <a:spcPct val="120000"/>
              </a:lnSpc>
              <a:buNone/>
            </a:pPr>
            <a:r>
              <a:rPr lang="en-US" sz="1200" dirty="0">
                <a:solidFill>
                  <a:srgbClr val="7EE2A8"/>
                </a:solidFill>
                <a:latin typeface="Courier New" pitchFamily="34" charset="0"/>
                <a:ea typeface="Courier New" pitchFamily="34" charset="-122"/>
                <a:cs typeface="Courier New" pitchFamily="34" charset="-120"/>
              </a:rPr>
              <a:t>agent cleverness depreciates; the harness appreciates</a:t>
            </a:r>
            <a:endParaRPr lang="en-US" sz="12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26">
    <p:bg>
      <p:bgPr>
        <a:solidFill>
          <a:srgbClr val="F3EEE2"/>
        </a:solidFill>
      </p:bgPr>
    </p:bg>
    <p:spTree>
      <p:nvGrpSpPr>
        <p:cNvPr id="1" name=""/>
        <p:cNvGrpSpPr/>
        <p:nvPr/>
      </p:nvGrpSpPr>
      <p:grpSpPr>
        <a:xfrm>
          <a:off x="0" y="0"/>
          <a:ext cx="0" cy="0"/>
          <a:chOff x="0" y="0"/>
          <a:chExt cx="0" cy="0"/>
        </a:xfrm>
      </p:grpSpPr>
      <p:sp>
        <p:nvSpPr>
          <p:cNvPr id="2" name="Text 0"/>
          <p:cNvSpPr/>
          <p:nvPr/>
        </p:nvSpPr>
        <p:spPr>
          <a:xfrm>
            <a:off x="548640" y="384048"/>
            <a:ext cx="8686800" cy="274320"/>
          </a:xfrm>
          <a:prstGeom prst="rect">
            <a:avLst/>
          </a:prstGeom>
          <a:noFill/>
          <a:ln/>
        </p:spPr>
        <p:txBody>
          <a:bodyPr wrap="square" rtlCol="0" anchor="ctr"/>
          <a:lstStyle/>
          <a:p>
            <a:pPr indent="0" marL="0">
              <a:buNone/>
            </a:pPr>
            <a:r>
              <a:rPr lang="en-US" sz="1050" spc="300" kern="0" dirty="0">
                <a:solidFill>
                  <a:srgbClr val="8A7F68"/>
                </a:solidFill>
                <a:latin typeface="Arial" pitchFamily="34" charset="0"/>
                <a:ea typeface="Arial" pitchFamily="34" charset="-122"/>
                <a:cs typeface="Arial" pitchFamily="34" charset="-120"/>
              </a:rPr>
              <a:t>NOTES · PATTERN 04</a:t>
            </a:r>
            <a:endParaRPr lang="en-US" sz="1050" dirty="0"/>
          </a:p>
        </p:txBody>
      </p:sp>
      <p:sp>
        <p:nvSpPr>
          <p:cNvPr id="3" name="Text 1"/>
          <p:cNvSpPr/>
          <p:nvPr/>
        </p:nvSpPr>
        <p:spPr>
          <a:xfrm>
            <a:off x="10360152" y="365760"/>
            <a:ext cx="1280160" cy="310896"/>
          </a:xfrm>
          <a:prstGeom prst="rect">
            <a:avLst/>
          </a:prstGeom>
          <a:noFill/>
          <a:ln/>
        </p:spPr>
        <p:txBody>
          <a:bodyPr wrap="square" rtlCol="0" anchor="ctr"/>
          <a:lstStyle/>
          <a:p>
            <a:pPr algn="r" indent="0" marL="0">
              <a:buNone/>
            </a:pPr>
            <a:r>
              <a:rPr lang="en-US" sz="1300" dirty="0">
                <a:solidFill>
                  <a:srgbClr val="171410"/>
                </a:solidFill>
                <a:latin typeface="Arial Black" pitchFamily="34" charset="0"/>
                <a:ea typeface="Arial Black" pitchFamily="34" charset="-122"/>
                <a:cs typeface="Arial Black" pitchFamily="34" charset="-120"/>
              </a:rPr>
              <a:t>26</a:t>
            </a:r>
            <a:pPr algn="r" indent="0" marL="0">
              <a:buNone/>
            </a:pPr>
            <a:r>
              <a:rPr lang="en-US" sz="1300" dirty="0">
                <a:solidFill>
                  <a:srgbClr val="8A7F68"/>
                </a:solidFill>
                <a:latin typeface="Arial Black" pitchFamily="34" charset="0"/>
                <a:ea typeface="Arial Black" pitchFamily="34" charset="-122"/>
                <a:cs typeface="Arial Black" pitchFamily="34" charset="-120"/>
              </a:rPr>
              <a:t> / 31</a:t>
            </a:r>
            <a:endParaRPr lang="en-US" sz="1300" dirty="0"/>
          </a:p>
        </p:txBody>
      </p:sp>
      <p:sp>
        <p:nvSpPr>
          <p:cNvPr id="4" name="Shape 2"/>
          <p:cNvSpPr/>
          <p:nvPr/>
        </p:nvSpPr>
        <p:spPr>
          <a:xfrm>
            <a:off x="548640" y="749808"/>
            <a:ext cx="11091672" cy="10973"/>
          </a:xfrm>
          <a:prstGeom prst="rect">
            <a:avLst/>
          </a:prstGeom>
          <a:solidFill>
            <a:srgbClr val="D8CDB4"/>
          </a:solidFill>
          <a:ln/>
        </p:spPr>
      </p:sp>
      <p:sp>
        <p:nvSpPr>
          <p:cNvPr id="5" name="Shape 3"/>
          <p:cNvSpPr/>
          <p:nvPr/>
        </p:nvSpPr>
        <p:spPr>
          <a:xfrm>
            <a:off x="548640" y="6144768"/>
            <a:ext cx="11091672" cy="10973"/>
          </a:xfrm>
          <a:prstGeom prst="rect">
            <a:avLst/>
          </a:prstGeom>
          <a:solidFill>
            <a:srgbClr val="D8CDB4"/>
          </a:solidFill>
          <a:ln/>
        </p:spPr>
      </p:sp>
      <p:sp>
        <p:nvSpPr>
          <p:cNvPr id="6" name="Text 4"/>
          <p:cNvSpPr/>
          <p:nvPr/>
        </p:nvSpPr>
        <p:spPr>
          <a:xfrm>
            <a:off x="548640" y="6254496"/>
            <a:ext cx="7863840" cy="274320"/>
          </a:xfrm>
          <a:prstGeom prst="rect">
            <a:avLst/>
          </a:prstGeom>
          <a:noFill/>
          <a:ln/>
        </p:spPr>
        <p:txBody>
          <a:bodyPr wrap="square" rtlCol="0" anchor="ctr"/>
          <a:lstStyle/>
          <a:p>
            <a:pPr indent="0" marL="0">
              <a:buNone/>
            </a:pPr>
            <a:r>
              <a:rPr lang="en-US" sz="950" spc="250" kern="0" dirty="0">
                <a:solidFill>
                  <a:srgbClr val="8A7F68"/>
                </a:solidFill>
                <a:latin typeface="Arial" pitchFamily="34" charset="0"/>
                <a:ea typeface="Arial" pitchFamily="34" charset="-122"/>
                <a:cs typeface="Arial" pitchFamily="34" charset="-120"/>
              </a:rPr>
              <a:t>FULL ESSAY AT AKAASHNIDHISS.COM/MEMOS</a:t>
            </a:r>
            <a:endParaRPr lang="en-US" sz="950" dirty="0"/>
          </a:p>
        </p:txBody>
      </p:sp>
      <p:sp>
        <p:nvSpPr>
          <p:cNvPr id="7" name="Text 5"/>
          <p:cNvSpPr/>
          <p:nvPr/>
        </p:nvSpPr>
        <p:spPr>
          <a:xfrm>
            <a:off x="7799832" y="6254496"/>
            <a:ext cx="3840480" cy="274320"/>
          </a:xfrm>
          <a:prstGeom prst="rect">
            <a:avLst/>
          </a:prstGeom>
          <a:noFill/>
          <a:ln/>
        </p:spPr>
        <p:txBody>
          <a:bodyPr wrap="square" rtlCol="0" anchor="ctr"/>
          <a:lstStyle/>
          <a:p>
            <a:pPr algn="r" indent="0" marL="0">
              <a:buNone/>
            </a:pPr>
            <a:r>
              <a:rPr lang="en-US" sz="950" spc="250" kern="0" dirty="0">
                <a:solidFill>
                  <a:srgbClr val="8A7F68"/>
                </a:solidFill>
                <a:latin typeface="Arial" pitchFamily="34" charset="0"/>
                <a:ea typeface="Arial" pitchFamily="34" charset="-122"/>
                <a:cs typeface="Arial" pitchFamily="34" charset="-120"/>
              </a:rPr>
              <a:t>STEAL THESE PATTERNS</a:t>
            </a:r>
            <a:endParaRPr lang="en-US" sz="950" dirty="0"/>
          </a:p>
        </p:txBody>
      </p:sp>
      <p:sp>
        <p:nvSpPr>
          <p:cNvPr id="8" name="Text 6"/>
          <p:cNvSpPr/>
          <p:nvPr/>
        </p:nvSpPr>
        <p:spPr>
          <a:xfrm>
            <a:off x="548640" y="1097280"/>
            <a:ext cx="8778240" cy="1234440"/>
          </a:xfrm>
          <a:prstGeom prst="rect">
            <a:avLst/>
          </a:prstGeom>
          <a:noFill/>
          <a:ln/>
        </p:spPr>
        <p:txBody>
          <a:bodyPr wrap="square" rtlCol="0" anchor="ctr"/>
          <a:lstStyle/>
          <a:p>
            <a:pPr indent="0" marL="0">
              <a:buNone/>
            </a:pPr>
            <a:r>
              <a:rPr lang="en-US" sz="2700" dirty="0">
                <a:solidFill>
                  <a:srgbClr val="171410"/>
                </a:solidFill>
                <a:latin typeface="Arial Black" pitchFamily="34" charset="0"/>
                <a:ea typeface="Arial Black" pitchFamily="34" charset="-122"/>
                <a:cs typeface="Arial Black" pitchFamily="34" charset="-120"/>
              </a:rPr>
              <a:t>Build the engine, not the deliverable</a:t>
            </a:r>
            <a:endParaRPr lang="en-US" sz="2700" dirty="0"/>
          </a:p>
        </p:txBody>
      </p:sp>
      <p:sp>
        <p:nvSpPr>
          <p:cNvPr id="9" name="Text 7"/>
          <p:cNvSpPr/>
          <p:nvPr/>
        </p:nvSpPr>
        <p:spPr>
          <a:xfrm>
            <a:off x="548640" y="2514600"/>
            <a:ext cx="7863840" cy="960120"/>
          </a:xfrm>
          <a:prstGeom prst="rect">
            <a:avLst/>
          </a:prstGeom>
          <a:noFill/>
          <a:ln/>
        </p:spPr>
        <p:txBody>
          <a:bodyPr wrap="square" rtlCol="0" anchor="ctr"/>
          <a:lstStyle/>
          <a:p>
            <a:pPr indent="0" marL="0">
              <a:lnSpc>
                <a:spcPct val="125000"/>
              </a:lnSpc>
              <a:buNone/>
            </a:pPr>
            <a:r>
              <a:rPr lang="en-US" sz="1400" dirty="0">
                <a:solidFill>
                  <a:srgbClr val="4A443A"/>
                </a:solidFill>
                <a:latin typeface="Arial" pitchFamily="34" charset="0"/>
                <a:ea typeface="Arial" pitchFamily="34" charset="-122"/>
                <a:cs typeface="Arial" pitchFamily="34" charset="-120"/>
              </a:rPr>
              <a:t>Shipping the same kind of thing over and over, each one needing to feel bespoke? Stop building instances. Build the engine that builds them, and make each one data.</a:t>
            </a:r>
            <a:endParaRPr lang="en-US" sz="1400" dirty="0"/>
          </a:p>
        </p:txBody>
      </p:sp>
      <p:sp>
        <p:nvSpPr>
          <p:cNvPr id="10" name="Shape 8"/>
          <p:cNvSpPr/>
          <p:nvPr/>
        </p:nvSpPr>
        <p:spPr>
          <a:xfrm>
            <a:off x="548640" y="3913632"/>
            <a:ext cx="137160" cy="137160"/>
          </a:xfrm>
          <a:prstGeom prst="rect">
            <a:avLst/>
          </a:prstGeom>
          <a:solidFill>
            <a:srgbClr val="2F865D"/>
          </a:solidFill>
          <a:ln/>
        </p:spPr>
      </p:sp>
      <p:sp>
        <p:nvSpPr>
          <p:cNvPr id="11" name="Text 9"/>
          <p:cNvSpPr/>
          <p:nvPr/>
        </p:nvSpPr>
        <p:spPr>
          <a:xfrm>
            <a:off x="868680" y="3794760"/>
            <a:ext cx="7863840" cy="457200"/>
          </a:xfrm>
          <a:prstGeom prst="rect">
            <a:avLst/>
          </a:prstGeom>
          <a:noFill/>
          <a:ln/>
        </p:spPr>
        <p:txBody>
          <a:bodyPr wrap="square" rtlCol="0" anchor="ctr"/>
          <a:lstStyle/>
          <a:p>
            <a:pPr indent="0" marL="0">
              <a:buNone/>
            </a:pPr>
            <a:r>
              <a:rPr lang="en-US" sz="1350" dirty="0">
                <a:solidFill>
                  <a:srgbClr val="171410"/>
                </a:solidFill>
                <a:latin typeface="Arial" pitchFamily="34" charset="0"/>
                <a:ea typeface="Arial" pitchFamily="34" charset="-122"/>
                <a:cs typeface="Arial" pitchFamily="34" charset="-120"/>
              </a:rPr>
              <a:t>Separate content (data), composition (templates), and style (tokens)</a:t>
            </a:r>
            <a:endParaRPr lang="en-US" sz="1350" dirty="0"/>
          </a:p>
        </p:txBody>
      </p:sp>
      <p:sp>
        <p:nvSpPr>
          <p:cNvPr id="12" name="Shape 10"/>
          <p:cNvSpPr/>
          <p:nvPr/>
        </p:nvSpPr>
        <p:spPr>
          <a:xfrm>
            <a:off x="548640" y="4480560"/>
            <a:ext cx="137160" cy="137160"/>
          </a:xfrm>
          <a:prstGeom prst="rect">
            <a:avLst/>
          </a:prstGeom>
          <a:solidFill>
            <a:srgbClr val="2F865D"/>
          </a:solidFill>
          <a:ln/>
        </p:spPr>
      </p:sp>
      <p:sp>
        <p:nvSpPr>
          <p:cNvPr id="13" name="Text 11"/>
          <p:cNvSpPr/>
          <p:nvPr/>
        </p:nvSpPr>
        <p:spPr>
          <a:xfrm>
            <a:off x="868680" y="4361688"/>
            <a:ext cx="7863840" cy="457200"/>
          </a:xfrm>
          <a:prstGeom prst="rect">
            <a:avLst/>
          </a:prstGeom>
          <a:noFill/>
          <a:ln/>
        </p:spPr>
        <p:txBody>
          <a:bodyPr wrap="square" rtlCol="0" anchor="ctr"/>
          <a:lstStyle/>
          <a:p>
            <a:pPr indent="0" marL="0">
              <a:buNone/>
            </a:pPr>
            <a:r>
              <a:rPr lang="en-US" sz="1350" dirty="0">
                <a:solidFill>
                  <a:srgbClr val="171410"/>
                </a:solidFill>
                <a:latin typeface="Arial" pitchFamily="34" charset="0"/>
                <a:ea typeface="Arial" pitchFamily="34" charset="-122"/>
                <a:cs typeface="Arial" pitchFamily="34" charset="-120"/>
              </a:rPr>
              <a:t>A module is a contract: component, schema, mapper, registered once</a:t>
            </a:r>
            <a:endParaRPr lang="en-US" sz="1350" dirty="0"/>
          </a:p>
        </p:txBody>
      </p:sp>
      <p:sp>
        <p:nvSpPr>
          <p:cNvPr id="14" name="Shape 12"/>
          <p:cNvSpPr/>
          <p:nvPr/>
        </p:nvSpPr>
        <p:spPr>
          <a:xfrm>
            <a:off x="548640" y="5047488"/>
            <a:ext cx="137160" cy="137160"/>
          </a:xfrm>
          <a:prstGeom prst="rect">
            <a:avLst/>
          </a:prstGeom>
          <a:solidFill>
            <a:srgbClr val="2F865D"/>
          </a:solidFill>
          <a:ln/>
        </p:spPr>
      </p:sp>
      <p:sp>
        <p:nvSpPr>
          <p:cNvPr id="15" name="Text 13"/>
          <p:cNvSpPr/>
          <p:nvPr/>
        </p:nvSpPr>
        <p:spPr>
          <a:xfrm>
            <a:off x="868680" y="4928616"/>
            <a:ext cx="7863840" cy="457200"/>
          </a:xfrm>
          <a:prstGeom prst="rect">
            <a:avLst/>
          </a:prstGeom>
          <a:noFill/>
          <a:ln/>
        </p:spPr>
        <p:txBody>
          <a:bodyPr wrap="square" rtlCol="0" anchor="ctr"/>
          <a:lstStyle/>
          <a:p>
            <a:pPr indent="0" marL="0">
              <a:buNone/>
            </a:pPr>
            <a:r>
              <a:rPr lang="en-US" sz="1350" dirty="0">
                <a:solidFill>
                  <a:srgbClr val="171410"/>
                </a:solidFill>
                <a:latin typeface="Arial" pitchFamily="34" charset="0"/>
                <a:ea typeface="Arial" pitchFamily="34" charset="-122"/>
                <a:cs typeface="Arial" pitchFamily="34" charset="-120"/>
              </a:rPr>
              <a:t>Bake the non-negotiables into the engine; every output inherits them</a:t>
            </a:r>
            <a:endParaRPr lang="en-US" sz="1350" dirty="0"/>
          </a:p>
        </p:txBody>
      </p:sp>
      <p:sp>
        <p:nvSpPr>
          <p:cNvPr id="16" name="Shape 14"/>
          <p:cNvSpPr/>
          <p:nvPr/>
        </p:nvSpPr>
        <p:spPr>
          <a:xfrm>
            <a:off x="8869680" y="3794760"/>
            <a:ext cx="2788920" cy="1600200"/>
          </a:xfrm>
          <a:prstGeom prst="roundRect">
            <a:avLst>
              <a:gd name="adj" fmla="val 5143"/>
            </a:avLst>
          </a:prstGeom>
          <a:solidFill>
            <a:srgbClr val="171410"/>
          </a:solidFill>
          <a:ln/>
        </p:spPr>
      </p:sp>
      <p:sp>
        <p:nvSpPr>
          <p:cNvPr id="17" name="Text 15"/>
          <p:cNvSpPr/>
          <p:nvPr/>
        </p:nvSpPr>
        <p:spPr>
          <a:xfrm>
            <a:off x="9098280" y="4023360"/>
            <a:ext cx="2331720" cy="1143000"/>
          </a:xfrm>
          <a:prstGeom prst="rect">
            <a:avLst/>
          </a:prstGeom>
          <a:noFill/>
          <a:ln/>
        </p:spPr>
        <p:txBody>
          <a:bodyPr wrap="square" rtlCol="0" anchor="ctr"/>
          <a:lstStyle/>
          <a:p>
            <a:pPr indent="0" marL="0">
              <a:lnSpc>
                <a:spcPct val="120000"/>
              </a:lnSpc>
              <a:buNone/>
            </a:pPr>
            <a:r>
              <a:rPr lang="en-US" sz="1200" dirty="0">
                <a:solidFill>
                  <a:srgbClr val="7EE2A8"/>
                </a:solidFill>
                <a:latin typeface="Courier New" pitchFamily="34" charset="0"/>
                <a:ea typeface="Courier New" pitchFamily="34" charset="-122"/>
                <a:cs typeface="Courier New" pitchFamily="34" charset="-120"/>
              </a:rPr>
              <a:t>if you'll ship it a hundred times, the engine is the product</a:t>
            </a:r>
            <a:endParaRPr lang="en-US" sz="12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Slide 27">
    <p:bg>
      <p:bgPr>
        <a:solidFill>
          <a:srgbClr val="F3EEE2"/>
        </a:solidFill>
      </p:bgPr>
    </p:bg>
    <p:spTree>
      <p:nvGrpSpPr>
        <p:cNvPr id="1" name=""/>
        <p:cNvGrpSpPr/>
        <p:nvPr/>
      </p:nvGrpSpPr>
      <p:grpSpPr>
        <a:xfrm>
          <a:off x="0" y="0"/>
          <a:ext cx="0" cy="0"/>
          <a:chOff x="0" y="0"/>
          <a:chExt cx="0" cy="0"/>
        </a:xfrm>
      </p:grpSpPr>
      <p:sp>
        <p:nvSpPr>
          <p:cNvPr id="2" name="Text 0"/>
          <p:cNvSpPr/>
          <p:nvPr/>
        </p:nvSpPr>
        <p:spPr>
          <a:xfrm>
            <a:off x="548640" y="384048"/>
            <a:ext cx="8686800" cy="274320"/>
          </a:xfrm>
          <a:prstGeom prst="rect">
            <a:avLst/>
          </a:prstGeom>
          <a:noFill/>
          <a:ln/>
        </p:spPr>
        <p:txBody>
          <a:bodyPr wrap="square" rtlCol="0" anchor="ctr"/>
          <a:lstStyle/>
          <a:p>
            <a:pPr indent="0" marL="0">
              <a:buNone/>
            </a:pPr>
            <a:r>
              <a:rPr lang="en-US" sz="1050" spc="300" kern="0" dirty="0">
                <a:solidFill>
                  <a:srgbClr val="8A7F68"/>
                </a:solidFill>
                <a:latin typeface="Arial" pitchFamily="34" charset="0"/>
                <a:ea typeface="Arial" pitchFamily="34" charset="-122"/>
                <a:cs typeface="Arial" pitchFamily="34" charset="-120"/>
              </a:rPr>
              <a:t>NOTES · PATTERN 05</a:t>
            </a:r>
            <a:endParaRPr lang="en-US" sz="1050" dirty="0"/>
          </a:p>
        </p:txBody>
      </p:sp>
      <p:sp>
        <p:nvSpPr>
          <p:cNvPr id="3" name="Text 1"/>
          <p:cNvSpPr/>
          <p:nvPr/>
        </p:nvSpPr>
        <p:spPr>
          <a:xfrm>
            <a:off x="10360152" y="365760"/>
            <a:ext cx="1280160" cy="310896"/>
          </a:xfrm>
          <a:prstGeom prst="rect">
            <a:avLst/>
          </a:prstGeom>
          <a:noFill/>
          <a:ln/>
        </p:spPr>
        <p:txBody>
          <a:bodyPr wrap="square" rtlCol="0" anchor="ctr"/>
          <a:lstStyle/>
          <a:p>
            <a:pPr algn="r" indent="0" marL="0">
              <a:buNone/>
            </a:pPr>
            <a:r>
              <a:rPr lang="en-US" sz="1300" dirty="0">
                <a:solidFill>
                  <a:srgbClr val="171410"/>
                </a:solidFill>
                <a:latin typeface="Arial Black" pitchFamily="34" charset="0"/>
                <a:ea typeface="Arial Black" pitchFamily="34" charset="-122"/>
                <a:cs typeface="Arial Black" pitchFamily="34" charset="-120"/>
              </a:rPr>
              <a:t>27</a:t>
            </a:r>
            <a:pPr algn="r" indent="0" marL="0">
              <a:buNone/>
            </a:pPr>
            <a:r>
              <a:rPr lang="en-US" sz="1300" dirty="0">
                <a:solidFill>
                  <a:srgbClr val="8A7F68"/>
                </a:solidFill>
                <a:latin typeface="Arial Black" pitchFamily="34" charset="0"/>
                <a:ea typeface="Arial Black" pitchFamily="34" charset="-122"/>
                <a:cs typeface="Arial Black" pitchFamily="34" charset="-120"/>
              </a:rPr>
              <a:t> / 31</a:t>
            </a:r>
            <a:endParaRPr lang="en-US" sz="1300" dirty="0"/>
          </a:p>
        </p:txBody>
      </p:sp>
      <p:sp>
        <p:nvSpPr>
          <p:cNvPr id="4" name="Shape 2"/>
          <p:cNvSpPr/>
          <p:nvPr/>
        </p:nvSpPr>
        <p:spPr>
          <a:xfrm>
            <a:off x="548640" y="749808"/>
            <a:ext cx="11091672" cy="10973"/>
          </a:xfrm>
          <a:prstGeom prst="rect">
            <a:avLst/>
          </a:prstGeom>
          <a:solidFill>
            <a:srgbClr val="D8CDB4"/>
          </a:solidFill>
          <a:ln/>
        </p:spPr>
      </p:sp>
      <p:sp>
        <p:nvSpPr>
          <p:cNvPr id="5" name="Shape 3"/>
          <p:cNvSpPr/>
          <p:nvPr/>
        </p:nvSpPr>
        <p:spPr>
          <a:xfrm>
            <a:off x="548640" y="6144768"/>
            <a:ext cx="11091672" cy="10973"/>
          </a:xfrm>
          <a:prstGeom prst="rect">
            <a:avLst/>
          </a:prstGeom>
          <a:solidFill>
            <a:srgbClr val="D8CDB4"/>
          </a:solidFill>
          <a:ln/>
        </p:spPr>
      </p:sp>
      <p:sp>
        <p:nvSpPr>
          <p:cNvPr id="6" name="Text 4"/>
          <p:cNvSpPr/>
          <p:nvPr/>
        </p:nvSpPr>
        <p:spPr>
          <a:xfrm>
            <a:off x="548640" y="6254496"/>
            <a:ext cx="7863840" cy="274320"/>
          </a:xfrm>
          <a:prstGeom prst="rect">
            <a:avLst/>
          </a:prstGeom>
          <a:noFill/>
          <a:ln/>
        </p:spPr>
        <p:txBody>
          <a:bodyPr wrap="square" rtlCol="0" anchor="ctr"/>
          <a:lstStyle/>
          <a:p>
            <a:pPr indent="0" marL="0">
              <a:buNone/>
            </a:pPr>
            <a:r>
              <a:rPr lang="en-US" sz="950" spc="250" kern="0" dirty="0">
                <a:solidFill>
                  <a:srgbClr val="8A7F68"/>
                </a:solidFill>
                <a:latin typeface="Arial" pitchFamily="34" charset="0"/>
                <a:ea typeface="Arial" pitchFamily="34" charset="-122"/>
                <a:cs typeface="Arial" pitchFamily="34" charset="-120"/>
              </a:rPr>
              <a:t>FULL ESSAY AT AKAASHNIDHISS.COM/MEMOS</a:t>
            </a:r>
            <a:endParaRPr lang="en-US" sz="950" dirty="0"/>
          </a:p>
        </p:txBody>
      </p:sp>
      <p:sp>
        <p:nvSpPr>
          <p:cNvPr id="7" name="Text 5"/>
          <p:cNvSpPr/>
          <p:nvPr/>
        </p:nvSpPr>
        <p:spPr>
          <a:xfrm>
            <a:off x="7799832" y="6254496"/>
            <a:ext cx="3840480" cy="274320"/>
          </a:xfrm>
          <a:prstGeom prst="rect">
            <a:avLst/>
          </a:prstGeom>
          <a:noFill/>
          <a:ln/>
        </p:spPr>
        <p:txBody>
          <a:bodyPr wrap="square" rtlCol="0" anchor="ctr"/>
          <a:lstStyle/>
          <a:p>
            <a:pPr algn="r" indent="0" marL="0">
              <a:buNone/>
            </a:pPr>
            <a:r>
              <a:rPr lang="en-US" sz="950" spc="250" kern="0" dirty="0">
                <a:solidFill>
                  <a:srgbClr val="8A7F68"/>
                </a:solidFill>
                <a:latin typeface="Arial" pitchFamily="34" charset="0"/>
                <a:ea typeface="Arial" pitchFamily="34" charset="-122"/>
                <a:cs typeface="Arial" pitchFamily="34" charset="-120"/>
              </a:rPr>
              <a:t>STEAL THESE PATTERNS</a:t>
            </a:r>
            <a:endParaRPr lang="en-US" sz="950" dirty="0"/>
          </a:p>
        </p:txBody>
      </p:sp>
      <p:sp>
        <p:nvSpPr>
          <p:cNvPr id="8" name="Text 6"/>
          <p:cNvSpPr/>
          <p:nvPr/>
        </p:nvSpPr>
        <p:spPr>
          <a:xfrm>
            <a:off x="548640" y="1097280"/>
            <a:ext cx="8778240" cy="1234440"/>
          </a:xfrm>
          <a:prstGeom prst="rect">
            <a:avLst/>
          </a:prstGeom>
          <a:noFill/>
          <a:ln/>
        </p:spPr>
        <p:txBody>
          <a:bodyPr wrap="square" rtlCol="0" anchor="ctr"/>
          <a:lstStyle/>
          <a:p>
            <a:pPr indent="0" marL="0">
              <a:buNone/>
            </a:pPr>
            <a:r>
              <a:rPr lang="en-US" sz="2700" dirty="0">
                <a:solidFill>
                  <a:srgbClr val="171410"/>
                </a:solidFill>
                <a:latin typeface="Arial Black" pitchFamily="34" charset="0"/>
                <a:ea typeface="Arial Black" pitchFamily="34" charset="-122"/>
                <a:cs typeface="Arial Black" pitchFamily="34" charset="-120"/>
              </a:rPr>
              <a:t>Two clocks: running slow reasoning inside a fast conversation</a:t>
            </a:r>
            <a:endParaRPr lang="en-US" sz="2700" dirty="0"/>
          </a:p>
        </p:txBody>
      </p:sp>
      <p:sp>
        <p:nvSpPr>
          <p:cNvPr id="9" name="Text 7"/>
          <p:cNvSpPr/>
          <p:nvPr/>
        </p:nvSpPr>
        <p:spPr>
          <a:xfrm>
            <a:off x="548640" y="2514600"/>
            <a:ext cx="7863840" cy="960120"/>
          </a:xfrm>
          <a:prstGeom prst="rect">
            <a:avLst/>
          </a:prstGeom>
          <a:noFill/>
          <a:ln/>
        </p:spPr>
        <p:txBody>
          <a:bodyPr wrap="square" rtlCol="0" anchor="ctr"/>
          <a:lstStyle/>
          <a:p>
            <a:pPr indent="0" marL="0">
              <a:lnSpc>
                <a:spcPct val="125000"/>
              </a:lnSpc>
              <a:buNone/>
            </a:pPr>
            <a:r>
              <a:rPr lang="en-US" sz="1400" dirty="0">
                <a:solidFill>
                  <a:srgbClr val="4A443A"/>
                </a:solidFill>
                <a:latin typeface="Arial" pitchFamily="34" charset="0"/>
                <a:ea typeface="Arial" pitchFamily="34" charset="-122"/>
                <a:cs typeface="Arial" pitchFamily="34" charset="-120"/>
              </a:rPr>
              <a:t>Putting an LLM into a live voice or chat loop and watching per-turn reasoning add a second of dead air that kills the whole feel? The fix isn't a faster model. It's splitting the work onto two clocks and accepting that your agent reasons one turn behind.</a:t>
            </a:r>
            <a:endParaRPr lang="en-US" sz="1400" dirty="0"/>
          </a:p>
        </p:txBody>
      </p:sp>
      <p:sp>
        <p:nvSpPr>
          <p:cNvPr id="10" name="Shape 8"/>
          <p:cNvSpPr/>
          <p:nvPr/>
        </p:nvSpPr>
        <p:spPr>
          <a:xfrm>
            <a:off x="548640" y="3913632"/>
            <a:ext cx="137160" cy="137160"/>
          </a:xfrm>
          <a:prstGeom prst="rect">
            <a:avLst/>
          </a:prstGeom>
          <a:solidFill>
            <a:srgbClr val="2F865D"/>
          </a:solidFill>
          <a:ln/>
        </p:spPr>
      </p:sp>
      <p:sp>
        <p:nvSpPr>
          <p:cNvPr id="11" name="Text 9"/>
          <p:cNvSpPr/>
          <p:nvPr/>
        </p:nvSpPr>
        <p:spPr>
          <a:xfrm>
            <a:off x="868680" y="3794760"/>
            <a:ext cx="7863840" cy="457200"/>
          </a:xfrm>
          <a:prstGeom prst="rect">
            <a:avLst/>
          </a:prstGeom>
          <a:noFill/>
          <a:ln/>
        </p:spPr>
        <p:txBody>
          <a:bodyPr wrap="square" rtlCol="0" anchor="ctr"/>
          <a:lstStyle/>
          <a:p>
            <a:pPr indent="0" marL="0">
              <a:buNone/>
            </a:pPr>
            <a:r>
              <a:rPr lang="en-US" sz="1350" dirty="0">
                <a:solidFill>
                  <a:srgbClr val="171410"/>
                </a:solidFill>
                <a:latin typeface="Arial" pitchFamily="34" charset="0"/>
                <a:ea typeface="Arial" pitchFamily="34" charset="-122"/>
                <a:cs typeface="Arial" pitchFamily="34" charset="-120"/>
              </a:rPr>
              <a:t>Gate the spoken reply on one cheap classifier; nothing expensive runs on the reply path</a:t>
            </a:r>
            <a:endParaRPr lang="en-US" sz="1350" dirty="0"/>
          </a:p>
        </p:txBody>
      </p:sp>
      <p:sp>
        <p:nvSpPr>
          <p:cNvPr id="12" name="Shape 10"/>
          <p:cNvSpPr/>
          <p:nvPr/>
        </p:nvSpPr>
        <p:spPr>
          <a:xfrm>
            <a:off x="548640" y="4480560"/>
            <a:ext cx="137160" cy="137160"/>
          </a:xfrm>
          <a:prstGeom prst="rect">
            <a:avLst/>
          </a:prstGeom>
          <a:solidFill>
            <a:srgbClr val="2F865D"/>
          </a:solidFill>
          <a:ln/>
        </p:spPr>
      </p:sp>
      <p:sp>
        <p:nvSpPr>
          <p:cNvPr id="13" name="Text 11"/>
          <p:cNvSpPr/>
          <p:nvPr/>
        </p:nvSpPr>
        <p:spPr>
          <a:xfrm>
            <a:off x="868680" y="4361688"/>
            <a:ext cx="7863840" cy="457200"/>
          </a:xfrm>
          <a:prstGeom prst="rect">
            <a:avLst/>
          </a:prstGeom>
          <a:noFill/>
          <a:ln/>
        </p:spPr>
        <p:txBody>
          <a:bodyPr wrap="square" rtlCol="0" anchor="ctr"/>
          <a:lstStyle/>
          <a:p>
            <a:pPr indent="0" marL="0">
              <a:buNone/>
            </a:pPr>
            <a:r>
              <a:rPr lang="en-US" sz="1350" dirty="0">
                <a:solidFill>
                  <a:srgbClr val="171410"/>
                </a:solidFill>
                <a:latin typeface="Arial" pitchFamily="34" charset="0"/>
                <a:ea typeface="Arial" pitchFamily="34" charset="-122"/>
                <a:cs typeface="Arial" pitchFamily="34" charset="-120"/>
              </a:rPr>
              <a:t>Run the real reasoning on a second clock, concurrently, off the critical path</a:t>
            </a:r>
            <a:endParaRPr lang="en-US" sz="1350" dirty="0"/>
          </a:p>
        </p:txBody>
      </p:sp>
      <p:sp>
        <p:nvSpPr>
          <p:cNvPr id="14" name="Shape 12"/>
          <p:cNvSpPr/>
          <p:nvPr/>
        </p:nvSpPr>
        <p:spPr>
          <a:xfrm>
            <a:off x="548640" y="5047488"/>
            <a:ext cx="137160" cy="137160"/>
          </a:xfrm>
          <a:prstGeom prst="rect">
            <a:avLst/>
          </a:prstGeom>
          <a:solidFill>
            <a:srgbClr val="2F865D"/>
          </a:solidFill>
          <a:ln/>
        </p:spPr>
      </p:sp>
      <p:sp>
        <p:nvSpPr>
          <p:cNvPr id="15" name="Text 13"/>
          <p:cNvSpPr/>
          <p:nvPr/>
        </p:nvSpPr>
        <p:spPr>
          <a:xfrm>
            <a:off x="868680" y="4928616"/>
            <a:ext cx="7863840" cy="457200"/>
          </a:xfrm>
          <a:prstGeom prst="rect">
            <a:avLst/>
          </a:prstGeom>
          <a:noFill/>
          <a:ln/>
        </p:spPr>
        <p:txBody>
          <a:bodyPr wrap="square" rtlCol="0" anchor="ctr"/>
          <a:lstStyle/>
          <a:p>
            <a:pPr indent="0" marL="0">
              <a:buNone/>
            </a:pPr>
            <a:r>
              <a:rPr lang="en-US" sz="1350" dirty="0">
                <a:solidFill>
                  <a:srgbClr val="171410"/>
                </a:solidFill>
                <a:latin typeface="Arial" pitchFamily="34" charset="0"/>
                <a:ea typeface="Arial" pitchFamily="34" charset="-122"/>
                <a:cs typeface="Arial" pitchFamily="34" charset="-120"/>
              </a:rPr>
              <a:t>Feed the slow result to the NEXT turn, and own turn-taking in deterministic code</a:t>
            </a:r>
            <a:endParaRPr lang="en-US" sz="1350" dirty="0"/>
          </a:p>
        </p:txBody>
      </p:sp>
      <p:sp>
        <p:nvSpPr>
          <p:cNvPr id="16" name="Shape 14"/>
          <p:cNvSpPr/>
          <p:nvPr/>
        </p:nvSpPr>
        <p:spPr>
          <a:xfrm>
            <a:off x="8869680" y="3794760"/>
            <a:ext cx="2788920" cy="1600200"/>
          </a:xfrm>
          <a:prstGeom prst="roundRect">
            <a:avLst>
              <a:gd name="adj" fmla="val 5143"/>
            </a:avLst>
          </a:prstGeom>
          <a:solidFill>
            <a:srgbClr val="171410"/>
          </a:solidFill>
          <a:ln/>
        </p:spPr>
      </p:sp>
      <p:sp>
        <p:nvSpPr>
          <p:cNvPr id="17" name="Text 15"/>
          <p:cNvSpPr/>
          <p:nvPr/>
        </p:nvSpPr>
        <p:spPr>
          <a:xfrm>
            <a:off x="9098280" y="4023360"/>
            <a:ext cx="2331720" cy="1143000"/>
          </a:xfrm>
          <a:prstGeom prst="rect">
            <a:avLst/>
          </a:prstGeom>
          <a:noFill/>
          <a:ln/>
        </p:spPr>
        <p:txBody>
          <a:bodyPr wrap="square" rtlCol="0" anchor="ctr"/>
          <a:lstStyle/>
          <a:p>
            <a:pPr indent="0" marL="0">
              <a:lnSpc>
                <a:spcPct val="120000"/>
              </a:lnSpc>
              <a:buNone/>
            </a:pPr>
            <a:r>
              <a:rPr lang="en-US" sz="1200" dirty="0">
                <a:solidFill>
                  <a:srgbClr val="7EE2A8"/>
                </a:solidFill>
                <a:latin typeface="Courier New" pitchFamily="34" charset="0"/>
                <a:ea typeface="Courier New" pitchFamily="34" charset="-122"/>
                <a:cs typeface="Courier New" pitchFamily="34" charset="-120"/>
              </a:rPr>
              <a:t>one turn stale is the price of feeling human</a:t>
            </a:r>
            <a:endParaRPr lang="en-US" sz="12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name="Slide 28">
    <p:bg>
      <p:bgPr>
        <a:solidFill>
          <a:srgbClr val="F3EEE2"/>
        </a:solidFill>
      </p:bgPr>
    </p:bg>
    <p:spTree>
      <p:nvGrpSpPr>
        <p:cNvPr id="1" name=""/>
        <p:cNvGrpSpPr/>
        <p:nvPr/>
      </p:nvGrpSpPr>
      <p:grpSpPr>
        <a:xfrm>
          <a:off x="0" y="0"/>
          <a:ext cx="0" cy="0"/>
          <a:chOff x="0" y="0"/>
          <a:chExt cx="0" cy="0"/>
        </a:xfrm>
      </p:grpSpPr>
      <p:sp>
        <p:nvSpPr>
          <p:cNvPr id="2" name="Text 0"/>
          <p:cNvSpPr/>
          <p:nvPr/>
        </p:nvSpPr>
        <p:spPr>
          <a:xfrm>
            <a:off x="548640" y="384048"/>
            <a:ext cx="8686800" cy="274320"/>
          </a:xfrm>
          <a:prstGeom prst="rect">
            <a:avLst/>
          </a:prstGeom>
          <a:noFill/>
          <a:ln/>
        </p:spPr>
        <p:txBody>
          <a:bodyPr wrap="square" rtlCol="0" anchor="ctr"/>
          <a:lstStyle/>
          <a:p>
            <a:pPr indent="0" marL="0">
              <a:buNone/>
            </a:pPr>
            <a:r>
              <a:rPr lang="en-US" sz="1050" spc="300" kern="0" dirty="0">
                <a:solidFill>
                  <a:srgbClr val="8A7F68"/>
                </a:solidFill>
                <a:latin typeface="Arial" pitchFamily="34" charset="0"/>
                <a:ea typeface="Arial" pitchFamily="34" charset="-122"/>
                <a:cs typeface="Arial" pitchFamily="34" charset="-120"/>
              </a:rPr>
              <a:t>NOTES · PATTERN 06</a:t>
            </a:r>
            <a:endParaRPr lang="en-US" sz="1050" dirty="0"/>
          </a:p>
        </p:txBody>
      </p:sp>
      <p:sp>
        <p:nvSpPr>
          <p:cNvPr id="3" name="Text 1"/>
          <p:cNvSpPr/>
          <p:nvPr/>
        </p:nvSpPr>
        <p:spPr>
          <a:xfrm>
            <a:off x="10360152" y="365760"/>
            <a:ext cx="1280160" cy="310896"/>
          </a:xfrm>
          <a:prstGeom prst="rect">
            <a:avLst/>
          </a:prstGeom>
          <a:noFill/>
          <a:ln/>
        </p:spPr>
        <p:txBody>
          <a:bodyPr wrap="square" rtlCol="0" anchor="ctr"/>
          <a:lstStyle/>
          <a:p>
            <a:pPr algn="r" indent="0" marL="0">
              <a:buNone/>
            </a:pPr>
            <a:r>
              <a:rPr lang="en-US" sz="1300" dirty="0">
                <a:solidFill>
                  <a:srgbClr val="171410"/>
                </a:solidFill>
                <a:latin typeface="Arial Black" pitchFamily="34" charset="0"/>
                <a:ea typeface="Arial Black" pitchFamily="34" charset="-122"/>
                <a:cs typeface="Arial Black" pitchFamily="34" charset="-120"/>
              </a:rPr>
              <a:t>28</a:t>
            </a:r>
            <a:pPr algn="r" indent="0" marL="0">
              <a:buNone/>
            </a:pPr>
            <a:r>
              <a:rPr lang="en-US" sz="1300" dirty="0">
                <a:solidFill>
                  <a:srgbClr val="8A7F68"/>
                </a:solidFill>
                <a:latin typeface="Arial Black" pitchFamily="34" charset="0"/>
                <a:ea typeface="Arial Black" pitchFamily="34" charset="-122"/>
                <a:cs typeface="Arial Black" pitchFamily="34" charset="-120"/>
              </a:rPr>
              <a:t> / 31</a:t>
            </a:r>
            <a:endParaRPr lang="en-US" sz="1300" dirty="0"/>
          </a:p>
        </p:txBody>
      </p:sp>
      <p:sp>
        <p:nvSpPr>
          <p:cNvPr id="4" name="Shape 2"/>
          <p:cNvSpPr/>
          <p:nvPr/>
        </p:nvSpPr>
        <p:spPr>
          <a:xfrm>
            <a:off x="548640" y="749808"/>
            <a:ext cx="11091672" cy="10973"/>
          </a:xfrm>
          <a:prstGeom prst="rect">
            <a:avLst/>
          </a:prstGeom>
          <a:solidFill>
            <a:srgbClr val="D8CDB4"/>
          </a:solidFill>
          <a:ln/>
        </p:spPr>
      </p:sp>
      <p:sp>
        <p:nvSpPr>
          <p:cNvPr id="5" name="Shape 3"/>
          <p:cNvSpPr/>
          <p:nvPr/>
        </p:nvSpPr>
        <p:spPr>
          <a:xfrm>
            <a:off x="548640" y="6144768"/>
            <a:ext cx="11091672" cy="10973"/>
          </a:xfrm>
          <a:prstGeom prst="rect">
            <a:avLst/>
          </a:prstGeom>
          <a:solidFill>
            <a:srgbClr val="D8CDB4"/>
          </a:solidFill>
          <a:ln/>
        </p:spPr>
      </p:sp>
      <p:sp>
        <p:nvSpPr>
          <p:cNvPr id="6" name="Text 4"/>
          <p:cNvSpPr/>
          <p:nvPr/>
        </p:nvSpPr>
        <p:spPr>
          <a:xfrm>
            <a:off x="548640" y="6254496"/>
            <a:ext cx="7863840" cy="274320"/>
          </a:xfrm>
          <a:prstGeom prst="rect">
            <a:avLst/>
          </a:prstGeom>
          <a:noFill/>
          <a:ln/>
        </p:spPr>
        <p:txBody>
          <a:bodyPr wrap="square" rtlCol="0" anchor="ctr"/>
          <a:lstStyle/>
          <a:p>
            <a:pPr indent="0" marL="0">
              <a:buNone/>
            </a:pPr>
            <a:r>
              <a:rPr lang="en-US" sz="950" spc="250" kern="0" dirty="0">
                <a:solidFill>
                  <a:srgbClr val="8A7F68"/>
                </a:solidFill>
                <a:latin typeface="Arial" pitchFamily="34" charset="0"/>
                <a:ea typeface="Arial" pitchFamily="34" charset="-122"/>
                <a:cs typeface="Arial" pitchFamily="34" charset="-120"/>
              </a:rPr>
              <a:t>FULL ESSAY AT AKAASHNIDHISS.COM/MEMOS</a:t>
            </a:r>
            <a:endParaRPr lang="en-US" sz="950" dirty="0"/>
          </a:p>
        </p:txBody>
      </p:sp>
      <p:sp>
        <p:nvSpPr>
          <p:cNvPr id="7" name="Text 5"/>
          <p:cNvSpPr/>
          <p:nvPr/>
        </p:nvSpPr>
        <p:spPr>
          <a:xfrm>
            <a:off x="7799832" y="6254496"/>
            <a:ext cx="3840480" cy="274320"/>
          </a:xfrm>
          <a:prstGeom prst="rect">
            <a:avLst/>
          </a:prstGeom>
          <a:noFill/>
          <a:ln/>
        </p:spPr>
        <p:txBody>
          <a:bodyPr wrap="square" rtlCol="0" anchor="ctr"/>
          <a:lstStyle/>
          <a:p>
            <a:pPr algn="r" indent="0" marL="0">
              <a:buNone/>
            </a:pPr>
            <a:r>
              <a:rPr lang="en-US" sz="950" spc="250" kern="0" dirty="0">
                <a:solidFill>
                  <a:srgbClr val="8A7F68"/>
                </a:solidFill>
                <a:latin typeface="Arial" pitchFamily="34" charset="0"/>
                <a:ea typeface="Arial" pitchFamily="34" charset="-122"/>
                <a:cs typeface="Arial" pitchFamily="34" charset="-120"/>
              </a:rPr>
              <a:t>STEAL THESE PATTERNS</a:t>
            </a:r>
            <a:endParaRPr lang="en-US" sz="950" dirty="0"/>
          </a:p>
        </p:txBody>
      </p:sp>
      <p:sp>
        <p:nvSpPr>
          <p:cNvPr id="8" name="Text 6"/>
          <p:cNvSpPr/>
          <p:nvPr/>
        </p:nvSpPr>
        <p:spPr>
          <a:xfrm>
            <a:off x="548640" y="1097280"/>
            <a:ext cx="8778240" cy="1234440"/>
          </a:xfrm>
          <a:prstGeom prst="rect">
            <a:avLst/>
          </a:prstGeom>
          <a:noFill/>
          <a:ln/>
        </p:spPr>
        <p:txBody>
          <a:bodyPr wrap="square" rtlCol="0" anchor="ctr"/>
          <a:lstStyle/>
          <a:p>
            <a:pPr indent="0" marL="0">
              <a:buNone/>
            </a:pPr>
            <a:r>
              <a:rPr lang="en-US" sz="2700" dirty="0">
                <a:solidFill>
                  <a:srgbClr val="171410"/>
                </a:solidFill>
                <a:latin typeface="Arial Black" pitchFamily="34" charset="0"/>
                <a:ea typeface="Arial Black" pitchFamily="34" charset="-122"/>
                <a:cs typeface="Arial Black" pitchFamily="34" charset="-120"/>
              </a:rPr>
              <a:t>Grounding as a leash, not a library</a:t>
            </a:r>
            <a:endParaRPr lang="en-US" sz="2700" dirty="0"/>
          </a:p>
        </p:txBody>
      </p:sp>
      <p:sp>
        <p:nvSpPr>
          <p:cNvPr id="9" name="Text 7"/>
          <p:cNvSpPr/>
          <p:nvPr/>
        </p:nvSpPr>
        <p:spPr>
          <a:xfrm>
            <a:off x="548640" y="2514600"/>
            <a:ext cx="7863840" cy="960120"/>
          </a:xfrm>
          <a:prstGeom prst="rect">
            <a:avLst/>
          </a:prstGeom>
          <a:noFill/>
          <a:ln/>
        </p:spPr>
        <p:txBody>
          <a:bodyPr wrap="square" rtlCol="0" anchor="ctr"/>
          <a:lstStyle/>
          <a:p>
            <a:pPr indent="0" marL="0">
              <a:lnSpc>
                <a:spcPct val="125000"/>
              </a:lnSpc>
              <a:buNone/>
            </a:pPr>
            <a:r>
              <a:rPr lang="en-US" sz="1400" dirty="0">
                <a:solidFill>
                  <a:srgbClr val="4A443A"/>
                </a:solidFill>
                <a:latin typeface="Arial" pitchFamily="34" charset="0"/>
                <a:ea typeface="Arial" pitchFamily="34" charset="-122"/>
                <a:cs typeface="Arial" pitchFamily="34" charset="-120"/>
              </a:rPr>
              <a:t>Everyone reaches for RAG to make the model know more. But in a white-labeled or regulated build, the danger is what the model already knows: the real client's name, a competitor's product, a capability you never built. Here retrieval's job is the opposite of teaching.</a:t>
            </a:r>
            <a:endParaRPr lang="en-US" sz="1400" dirty="0"/>
          </a:p>
        </p:txBody>
      </p:sp>
      <p:sp>
        <p:nvSpPr>
          <p:cNvPr id="10" name="Shape 8"/>
          <p:cNvSpPr/>
          <p:nvPr/>
        </p:nvSpPr>
        <p:spPr>
          <a:xfrm>
            <a:off x="548640" y="3913632"/>
            <a:ext cx="137160" cy="137160"/>
          </a:xfrm>
          <a:prstGeom prst="rect">
            <a:avLst/>
          </a:prstGeom>
          <a:solidFill>
            <a:srgbClr val="2F865D"/>
          </a:solidFill>
          <a:ln/>
        </p:spPr>
      </p:sp>
      <p:sp>
        <p:nvSpPr>
          <p:cNvPr id="11" name="Text 9"/>
          <p:cNvSpPr/>
          <p:nvPr/>
        </p:nvSpPr>
        <p:spPr>
          <a:xfrm>
            <a:off x="868680" y="3794760"/>
            <a:ext cx="7863840" cy="457200"/>
          </a:xfrm>
          <a:prstGeom prst="rect">
            <a:avLst/>
          </a:prstGeom>
          <a:noFill/>
          <a:ln/>
        </p:spPr>
        <p:txBody>
          <a:bodyPr wrap="square" rtlCol="0" anchor="ctr"/>
          <a:lstStyle/>
          <a:p>
            <a:pPr indent="0" marL="0">
              <a:buNone/>
            </a:pPr>
            <a:r>
              <a:rPr lang="en-US" sz="1350" dirty="0">
                <a:solidFill>
                  <a:srgbClr val="171410"/>
                </a:solidFill>
                <a:latin typeface="Arial" pitchFamily="34" charset="0"/>
                <a:ea typeface="Arial" pitchFamily="34" charset="-122"/>
                <a:cs typeface="Arial" pitchFamily="34" charset="-120"/>
              </a:rPr>
              <a:t>When the model already knows the dangerous thing, retrieval's job is to suppress, not teach</a:t>
            </a:r>
            <a:endParaRPr lang="en-US" sz="1350" dirty="0"/>
          </a:p>
        </p:txBody>
      </p:sp>
      <p:sp>
        <p:nvSpPr>
          <p:cNvPr id="12" name="Shape 10"/>
          <p:cNvSpPr/>
          <p:nvPr/>
        </p:nvSpPr>
        <p:spPr>
          <a:xfrm>
            <a:off x="548640" y="4480560"/>
            <a:ext cx="137160" cy="137160"/>
          </a:xfrm>
          <a:prstGeom prst="rect">
            <a:avLst/>
          </a:prstGeom>
          <a:solidFill>
            <a:srgbClr val="2F865D"/>
          </a:solidFill>
          <a:ln/>
        </p:spPr>
      </p:sp>
      <p:sp>
        <p:nvSpPr>
          <p:cNvPr id="13" name="Text 11"/>
          <p:cNvSpPr/>
          <p:nvPr/>
        </p:nvSpPr>
        <p:spPr>
          <a:xfrm>
            <a:off x="868680" y="4361688"/>
            <a:ext cx="7863840" cy="457200"/>
          </a:xfrm>
          <a:prstGeom prst="rect">
            <a:avLst/>
          </a:prstGeom>
          <a:noFill/>
          <a:ln/>
        </p:spPr>
        <p:txBody>
          <a:bodyPr wrap="square" rtlCol="0" anchor="ctr"/>
          <a:lstStyle/>
          <a:p>
            <a:pPr indent="0" marL="0">
              <a:buNone/>
            </a:pPr>
            <a:r>
              <a:rPr lang="en-US" sz="1350" dirty="0">
                <a:solidFill>
                  <a:srgbClr val="171410"/>
                </a:solidFill>
                <a:latin typeface="Arial" pitchFamily="34" charset="0"/>
                <a:ea typeface="Arial" pitchFamily="34" charset="-122"/>
                <a:cs typeface="Arial" pitchFamily="34" charset="-120"/>
              </a:rPr>
              <a:t>Ground proactively before it speaks, and keep one briefing live so guardrails stay sharp</a:t>
            </a:r>
            <a:endParaRPr lang="en-US" sz="1350" dirty="0"/>
          </a:p>
        </p:txBody>
      </p:sp>
      <p:sp>
        <p:nvSpPr>
          <p:cNvPr id="14" name="Shape 12"/>
          <p:cNvSpPr/>
          <p:nvPr/>
        </p:nvSpPr>
        <p:spPr>
          <a:xfrm>
            <a:off x="548640" y="5047488"/>
            <a:ext cx="137160" cy="137160"/>
          </a:xfrm>
          <a:prstGeom prst="rect">
            <a:avLst/>
          </a:prstGeom>
          <a:solidFill>
            <a:srgbClr val="2F865D"/>
          </a:solidFill>
          <a:ln/>
        </p:spPr>
      </p:sp>
      <p:sp>
        <p:nvSpPr>
          <p:cNvPr id="15" name="Text 13"/>
          <p:cNvSpPr/>
          <p:nvPr/>
        </p:nvSpPr>
        <p:spPr>
          <a:xfrm>
            <a:off x="868680" y="4928616"/>
            <a:ext cx="7863840" cy="457200"/>
          </a:xfrm>
          <a:prstGeom prst="rect">
            <a:avLst/>
          </a:prstGeom>
          <a:noFill/>
          <a:ln/>
        </p:spPr>
        <p:txBody>
          <a:bodyPr wrap="square" rtlCol="0" anchor="ctr"/>
          <a:lstStyle/>
          <a:p>
            <a:pPr indent="0" marL="0">
              <a:buNone/>
            </a:pPr>
            <a:r>
              <a:rPr lang="en-US" sz="1350" dirty="0">
                <a:solidFill>
                  <a:srgbClr val="171410"/>
                </a:solidFill>
                <a:latin typeface="Arial" pitchFamily="34" charset="0"/>
                <a:ea typeface="Arial" pitchFamily="34" charset="-122"/>
                <a:cs typeface="Arial" pitchFamily="34" charset="-120"/>
              </a:rPr>
              <a:t>Make the no-say guarantee with deterministic code at the last mile, not a hopeful prompt</a:t>
            </a:r>
            <a:endParaRPr lang="en-US" sz="1350" dirty="0"/>
          </a:p>
        </p:txBody>
      </p:sp>
      <p:sp>
        <p:nvSpPr>
          <p:cNvPr id="16" name="Shape 14"/>
          <p:cNvSpPr/>
          <p:nvPr/>
        </p:nvSpPr>
        <p:spPr>
          <a:xfrm>
            <a:off x="8869680" y="3794760"/>
            <a:ext cx="2788920" cy="1600200"/>
          </a:xfrm>
          <a:prstGeom prst="roundRect">
            <a:avLst>
              <a:gd name="adj" fmla="val 5143"/>
            </a:avLst>
          </a:prstGeom>
          <a:solidFill>
            <a:srgbClr val="171410"/>
          </a:solidFill>
          <a:ln/>
        </p:spPr>
      </p:sp>
      <p:sp>
        <p:nvSpPr>
          <p:cNvPr id="17" name="Text 15"/>
          <p:cNvSpPr/>
          <p:nvPr/>
        </p:nvSpPr>
        <p:spPr>
          <a:xfrm>
            <a:off x="9098280" y="4023360"/>
            <a:ext cx="2331720" cy="1143000"/>
          </a:xfrm>
          <a:prstGeom prst="rect">
            <a:avLst/>
          </a:prstGeom>
          <a:noFill/>
          <a:ln/>
        </p:spPr>
        <p:txBody>
          <a:bodyPr wrap="square" rtlCol="0" anchor="ctr"/>
          <a:lstStyle/>
          <a:p>
            <a:pPr indent="0" marL="0">
              <a:lnSpc>
                <a:spcPct val="120000"/>
              </a:lnSpc>
              <a:buNone/>
            </a:pPr>
            <a:r>
              <a:rPr lang="en-US" sz="1200" dirty="0">
                <a:solidFill>
                  <a:srgbClr val="7EE2A8"/>
                </a:solidFill>
                <a:latin typeface="Courier New" pitchFamily="34" charset="0"/>
                <a:ea typeface="Courier New" pitchFamily="34" charset="-122"/>
                <a:cs typeface="Courier New" pitchFamily="34" charset="-120"/>
              </a:rPr>
              <a:t>grounding is a leash, not a library</a:t>
            </a:r>
            <a:endParaRPr lang="en-US" sz="12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name="Slide 29">
    <p:bg>
      <p:bgPr>
        <a:solidFill>
          <a:srgbClr val="F3EEE2"/>
        </a:solidFill>
      </p:bgPr>
    </p:bg>
    <p:spTree>
      <p:nvGrpSpPr>
        <p:cNvPr id="1" name=""/>
        <p:cNvGrpSpPr/>
        <p:nvPr/>
      </p:nvGrpSpPr>
      <p:grpSpPr>
        <a:xfrm>
          <a:off x="0" y="0"/>
          <a:ext cx="0" cy="0"/>
          <a:chOff x="0" y="0"/>
          <a:chExt cx="0" cy="0"/>
        </a:xfrm>
      </p:grpSpPr>
      <p:sp>
        <p:nvSpPr>
          <p:cNvPr id="2" name="Text 0"/>
          <p:cNvSpPr/>
          <p:nvPr/>
        </p:nvSpPr>
        <p:spPr>
          <a:xfrm>
            <a:off x="548640" y="384048"/>
            <a:ext cx="8686800" cy="274320"/>
          </a:xfrm>
          <a:prstGeom prst="rect">
            <a:avLst/>
          </a:prstGeom>
          <a:noFill/>
          <a:ln/>
        </p:spPr>
        <p:txBody>
          <a:bodyPr wrap="square" rtlCol="0" anchor="ctr"/>
          <a:lstStyle/>
          <a:p>
            <a:pPr indent="0" marL="0">
              <a:buNone/>
            </a:pPr>
            <a:r>
              <a:rPr lang="en-US" sz="1050" spc="300" kern="0" dirty="0">
                <a:solidFill>
                  <a:srgbClr val="8A7F68"/>
                </a:solidFill>
                <a:latin typeface="Arial" pitchFamily="34" charset="0"/>
                <a:ea typeface="Arial" pitchFamily="34" charset="-122"/>
                <a:cs typeface="Arial" pitchFamily="34" charset="-120"/>
              </a:rPr>
              <a:t>NOTES · PATTERN 07</a:t>
            </a:r>
            <a:endParaRPr lang="en-US" sz="1050" dirty="0"/>
          </a:p>
        </p:txBody>
      </p:sp>
      <p:sp>
        <p:nvSpPr>
          <p:cNvPr id="3" name="Text 1"/>
          <p:cNvSpPr/>
          <p:nvPr/>
        </p:nvSpPr>
        <p:spPr>
          <a:xfrm>
            <a:off x="10360152" y="365760"/>
            <a:ext cx="1280160" cy="310896"/>
          </a:xfrm>
          <a:prstGeom prst="rect">
            <a:avLst/>
          </a:prstGeom>
          <a:noFill/>
          <a:ln/>
        </p:spPr>
        <p:txBody>
          <a:bodyPr wrap="square" rtlCol="0" anchor="ctr"/>
          <a:lstStyle/>
          <a:p>
            <a:pPr algn="r" indent="0" marL="0">
              <a:buNone/>
            </a:pPr>
            <a:r>
              <a:rPr lang="en-US" sz="1300" dirty="0">
                <a:solidFill>
                  <a:srgbClr val="171410"/>
                </a:solidFill>
                <a:latin typeface="Arial Black" pitchFamily="34" charset="0"/>
                <a:ea typeface="Arial Black" pitchFamily="34" charset="-122"/>
                <a:cs typeface="Arial Black" pitchFamily="34" charset="-120"/>
              </a:rPr>
              <a:t>29</a:t>
            </a:r>
            <a:pPr algn="r" indent="0" marL="0">
              <a:buNone/>
            </a:pPr>
            <a:r>
              <a:rPr lang="en-US" sz="1300" dirty="0">
                <a:solidFill>
                  <a:srgbClr val="8A7F68"/>
                </a:solidFill>
                <a:latin typeface="Arial Black" pitchFamily="34" charset="0"/>
                <a:ea typeface="Arial Black" pitchFamily="34" charset="-122"/>
                <a:cs typeface="Arial Black" pitchFamily="34" charset="-120"/>
              </a:rPr>
              <a:t> / 31</a:t>
            </a:r>
            <a:endParaRPr lang="en-US" sz="1300" dirty="0"/>
          </a:p>
        </p:txBody>
      </p:sp>
      <p:sp>
        <p:nvSpPr>
          <p:cNvPr id="4" name="Shape 2"/>
          <p:cNvSpPr/>
          <p:nvPr/>
        </p:nvSpPr>
        <p:spPr>
          <a:xfrm>
            <a:off x="548640" y="749808"/>
            <a:ext cx="11091672" cy="10973"/>
          </a:xfrm>
          <a:prstGeom prst="rect">
            <a:avLst/>
          </a:prstGeom>
          <a:solidFill>
            <a:srgbClr val="D8CDB4"/>
          </a:solidFill>
          <a:ln/>
        </p:spPr>
      </p:sp>
      <p:sp>
        <p:nvSpPr>
          <p:cNvPr id="5" name="Shape 3"/>
          <p:cNvSpPr/>
          <p:nvPr/>
        </p:nvSpPr>
        <p:spPr>
          <a:xfrm>
            <a:off x="548640" y="6144768"/>
            <a:ext cx="11091672" cy="10973"/>
          </a:xfrm>
          <a:prstGeom prst="rect">
            <a:avLst/>
          </a:prstGeom>
          <a:solidFill>
            <a:srgbClr val="D8CDB4"/>
          </a:solidFill>
          <a:ln/>
        </p:spPr>
      </p:sp>
      <p:sp>
        <p:nvSpPr>
          <p:cNvPr id="6" name="Text 4"/>
          <p:cNvSpPr/>
          <p:nvPr/>
        </p:nvSpPr>
        <p:spPr>
          <a:xfrm>
            <a:off x="548640" y="6254496"/>
            <a:ext cx="7863840" cy="274320"/>
          </a:xfrm>
          <a:prstGeom prst="rect">
            <a:avLst/>
          </a:prstGeom>
          <a:noFill/>
          <a:ln/>
        </p:spPr>
        <p:txBody>
          <a:bodyPr wrap="square" rtlCol="0" anchor="ctr"/>
          <a:lstStyle/>
          <a:p>
            <a:pPr indent="0" marL="0">
              <a:buNone/>
            </a:pPr>
            <a:r>
              <a:rPr lang="en-US" sz="950" spc="250" kern="0" dirty="0">
                <a:solidFill>
                  <a:srgbClr val="8A7F68"/>
                </a:solidFill>
                <a:latin typeface="Arial" pitchFamily="34" charset="0"/>
                <a:ea typeface="Arial" pitchFamily="34" charset="-122"/>
                <a:cs typeface="Arial" pitchFamily="34" charset="-120"/>
              </a:rPr>
              <a:t>FULL ESSAY AT AKAASHNIDHISS.COM/MEMOS</a:t>
            </a:r>
            <a:endParaRPr lang="en-US" sz="950" dirty="0"/>
          </a:p>
        </p:txBody>
      </p:sp>
      <p:sp>
        <p:nvSpPr>
          <p:cNvPr id="7" name="Text 5"/>
          <p:cNvSpPr/>
          <p:nvPr/>
        </p:nvSpPr>
        <p:spPr>
          <a:xfrm>
            <a:off x="7799832" y="6254496"/>
            <a:ext cx="3840480" cy="274320"/>
          </a:xfrm>
          <a:prstGeom prst="rect">
            <a:avLst/>
          </a:prstGeom>
          <a:noFill/>
          <a:ln/>
        </p:spPr>
        <p:txBody>
          <a:bodyPr wrap="square" rtlCol="0" anchor="ctr"/>
          <a:lstStyle/>
          <a:p>
            <a:pPr algn="r" indent="0" marL="0">
              <a:buNone/>
            </a:pPr>
            <a:r>
              <a:rPr lang="en-US" sz="950" spc="250" kern="0" dirty="0">
                <a:solidFill>
                  <a:srgbClr val="8A7F68"/>
                </a:solidFill>
                <a:latin typeface="Arial" pitchFamily="34" charset="0"/>
                <a:ea typeface="Arial" pitchFamily="34" charset="-122"/>
                <a:cs typeface="Arial" pitchFamily="34" charset="-120"/>
              </a:rPr>
              <a:t>STEAL THESE PATTERNS</a:t>
            </a:r>
            <a:endParaRPr lang="en-US" sz="950" dirty="0"/>
          </a:p>
        </p:txBody>
      </p:sp>
      <p:sp>
        <p:nvSpPr>
          <p:cNvPr id="8" name="Text 6"/>
          <p:cNvSpPr/>
          <p:nvPr/>
        </p:nvSpPr>
        <p:spPr>
          <a:xfrm>
            <a:off x="548640" y="1097280"/>
            <a:ext cx="8778240" cy="1234440"/>
          </a:xfrm>
          <a:prstGeom prst="rect">
            <a:avLst/>
          </a:prstGeom>
          <a:noFill/>
          <a:ln/>
        </p:spPr>
        <p:txBody>
          <a:bodyPr wrap="square" rtlCol="0" anchor="ctr"/>
          <a:lstStyle/>
          <a:p>
            <a:pPr indent="0" marL="0">
              <a:buNone/>
            </a:pPr>
            <a:r>
              <a:rPr lang="en-US" sz="2700" dirty="0">
                <a:solidFill>
                  <a:srgbClr val="171410"/>
                </a:solidFill>
                <a:latin typeface="Arial Black" pitchFamily="34" charset="0"/>
                <a:ea typeface="Arial Black" pitchFamily="34" charset="-122"/>
                <a:cs typeface="Arial Black" pitchFamily="34" charset="-120"/>
              </a:rPr>
              <a:t>Close the validation loop, or the human work evaporates</a:t>
            </a:r>
            <a:endParaRPr lang="en-US" sz="2700" dirty="0"/>
          </a:p>
        </p:txBody>
      </p:sp>
      <p:sp>
        <p:nvSpPr>
          <p:cNvPr id="9" name="Text 7"/>
          <p:cNvSpPr/>
          <p:nvPr/>
        </p:nvSpPr>
        <p:spPr>
          <a:xfrm>
            <a:off x="548640" y="2514600"/>
            <a:ext cx="7863840" cy="960120"/>
          </a:xfrm>
          <a:prstGeom prst="rect">
            <a:avLst/>
          </a:prstGeom>
          <a:noFill/>
          <a:ln/>
        </p:spPr>
        <p:txBody>
          <a:bodyPr wrap="square" rtlCol="0" anchor="ctr"/>
          <a:lstStyle/>
          <a:p>
            <a:pPr indent="0" marL="0">
              <a:lnSpc>
                <a:spcPct val="125000"/>
              </a:lnSpc>
              <a:buNone/>
            </a:pPr>
            <a:r>
              <a:rPr lang="en-US" sz="1400" dirty="0">
                <a:solidFill>
                  <a:srgbClr val="4A443A"/>
                </a:solidFill>
                <a:latin typeface="Arial" pitchFamily="34" charset="0"/>
                <a:ea typeface="Arial" pitchFamily="34" charset="-122"/>
                <a:cs typeface="Arial" pitchFamily="34" charset="-120"/>
              </a:rPr>
              <a:t>Your AI cleans the data, a human fixes what it got wrong, you ship the file, everyone moves on. The corrections were the most valuable thing you produced and you just let them walk out the door. The win is not a nicer review screen; it is keeping raw, AI, and human-validated results in one place so every correction makes the next run smarter.</a:t>
            </a:r>
            <a:endParaRPr lang="en-US" sz="1400" dirty="0"/>
          </a:p>
        </p:txBody>
      </p:sp>
      <p:sp>
        <p:nvSpPr>
          <p:cNvPr id="10" name="Shape 8"/>
          <p:cNvSpPr/>
          <p:nvPr/>
        </p:nvSpPr>
        <p:spPr>
          <a:xfrm>
            <a:off x="548640" y="3913632"/>
            <a:ext cx="137160" cy="137160"/>
          </a:xfrm>
          <a:prstGeom prst="rect">
            <a:avLst/>
          </a:prstGeom>
          <a:solidFill>
            <a:srgbClr val="2F865D"/>
          </a:solidFill>
          <a:ln/>
        </p:spPr>
      </p:sp>
      <p:sp>
        <p:nvSpPr>
          <p:cNvPr id="11" name="Text 9"/>
          <p:cNvSpPr/>
          <p:nvPr/>
        </p:nvSpPr>
        <p:spPr>
          <a:xfrm>
            <a:off x="868680" y="3794760"/>
            <a:ext cx="7863840" cy="457200"/>
          </a:xfrm>
          <a:prstGeom prst="rect">
            <a:avLst/>
          </a:prstGeom>
          <a:noFill/>
          <a:ln/>
        </p:spPr>
        <p:txBody>
          <a:bodyPr wrap="square" rtlCol="0" anchor="ctr"/>
          <a:lstStyle/>
          <a:p>
            <a:pPr indent="0" marL="0">
              <a:buNone/>
            </a:pPr>
            <a:r>
              <a:rPr lang="en-US" sz="1350" dirty="0">
                <a:solidFill>
                  <a:srgbClr val="171410"/>
                </a:solidFill>
                <a:latin typeface="Arial" pitchFamily="34" charset="0"/>
                <a:ea typeface="Arial" pitchFamily="34" charset="-122"/>
                <a:cs typeface="Arial" pitchFamily="34" charset="-120"/>
              </a:rPr>
              <a:t>Keep raw, AI-processed, and human-validated results in one store, not three systems</a:t>
            </a:r>
            <a:endParaRPr lang="en-US" sz="1350" dirty="0"/>
          </a:p>
        </p:txBody>
      </p:sp>
      <p:sp>
        <p:nvSpPr>
          <p:cNvPr id="12" name="Shape 10"/>
          <p:cNvSpPr/>
          <p:nvPr/>
        </p:nvSpPr>
        <p:spPr>
          <a:xfrm>
            <a:off x="548640" y="4480560"/>
            <a:ext cx="137160" cy="137160"/>
          </a:xfrm>
          <a:prstGeom prst="rect">
            <a:avLst/>
          </a:prstGeom>
          <a:solidFill>
            <a:srgbClr val="2F865D"/>
          </a:solidFill>
          <a:ln/>
        </p:spPr>
      </p:sp>
      <p:sp>
        <p:nvSpPr>
          <p:cNvPr id="13" name="Text 11"/>
          <p:cNvSpPr/>
          <p:nvPr/>
        </p:nvSpPr>
        <p:spPr>
          <a:xfrm>
            <a:off x="868680" y="4361688"/>
            <a:ext cx="7863840" cy="457200"/>
          </a:xfrm>
          <a:prstGeom prst="rect">
            <a:avLst/>
          </a:prstGeom>
          <a:noFill/>
          <a:ln/>
        </p:spPr>
        <p:txBody>
          <a:bodyPr wrap="square" rtlCol="0" anchor="ctr"/>
          <a:lstStyle/>
          <a:p>
            <a:pPr indent="0" marL="0">
              <a:buNone/>
            </a:pPr>
            <a:r>
              <a:rPr lang="en-US" sz="1350" dirty="0">
                <a:solidFill>
                  <a:srgbClr val="171410"/>
                </a:solidFill>
                <a:latin typeface="Arial" pitchFamily="34" charset="0"/>
                <a:ea typeface="Arial" pitchFamily="34" charset="-122"/>
                <a:cs typeface="Arial" pitchFamily="34" charset="-120"/>
              </a:rPr>
              <a:t>Make every correction an attributable layer over a frozen baseline, never an overwrite</a:t>
            </a:r>
            <a:endParaRPr lang="en-US" sz="1350" dirty="0"/>
          </a:p>
        </p:txBody>
      </p:sp>
      <p:sp>
        <p:nvSpPr>
          <p:cNvPr id="14" name="Shape 12"/>
          <p:cNvSpPr/>
          <p:nvPr/>
        </p:nvSpPr>
        <p:spPr>
          <a:xfrm>
            <a:off x="548640" y="5047488"/>
            <a:ext cx="137160" cy="137160"/>
          </a:xfrm>
          <a:prstGeom prst="rect">
            <a:avLst/>
          </a:prstGeom>
          <a:solidFill>
            <a:srgbClr val="2F865D"/>
          </a:solidFill>
          <a:ln/>
        </p:spPr>
      </p:sp>
      <p:sp>
        <p:nvSpPr>
          <p:cNvPr id="15" name="Text 13"/>
          <p:cNvSpPr/>
          <p:nvPr/>
        </p:nvSpPr>
        <p:spPr>
          <a:xfrm>
            <a:off x="868680" y="4928616"/>
            <a:ext cx="7863840" cy="457200"/>
          </a:xfrm>
          <a:prstGeom prst="rect">
            <a:avLst/>
          </a:prstGeom>
          <a:noFill/>
          <a:ln/>
        </p:spPr>
        <p:txBody>
          <a:bodyPr wrap="square" rtlCol="0" anchor="ctr"/>
          <a:lstStyle/>
          <a:p>
            <a:pPr indent="0" marL="0">
              <a:buNone/>
            </a:pPr>
            <a:r>
              <a:rPr lang="en-US" sz="1350" dirty="0">
                <a:solidFill>
                  <a:srgbClr val="171410"/>
                </a:solidFill>
                <a:latin typeface="Arial" pitchFamily="34" charset="0"/>
                <a:ea typeface="Arial" pitchFamily="34" charset="-122"/>
                <a:cs typeface="Arial" pitchFamily="34" charset="-120"/>
              </a:rPr>
              <a:t>Route validations back into a truth record and knowledge base the engine reads from</a:t>
            </a:r>
            <a:endParaRPr lang="en-US" sz="1350" dirty="0"/>
          </a:p>
        </p:txBody>
      </p:sp>
      <p:sp>
        <p:nvSpPr>
          <p:cNvPr id="16" name="Shape 14"/>
          <p:cNvSpPr/>
          <p:nvPr/>
        </p:nvSpPr>
        <p:spPr>
          <a:xfrm>
            <a:off x="8869680" y="3794760"/>
            <a:ext cx="2788920" cy="1600200"/>
          </a:xfrm>
          <a:prstGeom prst="roundRect">
            <a:avLst>
              <a:gd name="adj" fmla="val 5143"/>
            </a:avLst>
          </a:prstGeom>
          <a:solidFill>
            <a:srgbClr val="171410"/>
          </a:solidFill>
          <a:ln/>
        </p:spPr>
      </p:sp>
      <p:sp>
        <p:nvSpPr>
          <p:cNvPr id="17" name="Text 15"/>
          <p:cNvSpPr/>
          <p:nvPr/>
        </p:nvSpPr>
        <p:spPr>
          <a:xfrm>
            <a:off x="9098280" y="4023360"/>
            <a:ext cx="2331720" cy="1143000"/>
          </a:xfrm>
          <a:prstGeom prst="rect">
            <a:avLst/>
          </a:prstGeom>
          <a:noFill/>
          <a:ln/>
        </p:spPr>
        <p:txBody>
          <a:bodyPr wrap="square" rtlCol="0" anchor="ctr"/>
          <a:lstStyle/>
          <a:p>
            <a:pPr indent="0" marL="0">
              <a:lnSpc>
                <a:spcPct val="120000"/>
              </a:lnSpc>
              <a:buNone/>
            </a:pPr>
            <a:r>
              <a:rPr lang="en-US" sz="1200" dirty="0">
                <a:solidFill>
                  <a:srgbClr val="7EE2A8"/>
                </a:solidFill>
                <a:latin typeface="Courier New" pitchFamily="34" charset="0"/>
                <a:ea typeface="Courier New" pitchFamily="34" charset="-122"/>
                <a:cs typeface="Courier New" pitchFamily="34" charset="-120"/>
              </a:rPr>
              <a:t>close the loop, or the human work evaporates</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D1614"/>
        </a:solidFill>
      </p:bgPr>
    </p:bg>
    <p:spTree>
      <p:nvGrpSpPr>
        <p:cNvPr id="1" name=""/>
        <p:cNvGrpSpPr/>
        <p:nvPr/>
      </p:nvGrpSpPr>
      <p:grpSpPr>
        <a:xfrm>
          <a:off x="0" y="0"/>
          <a:ext cx="0" cy="0"/>
          <a:chOff x="0" y="0"/>
          <a:chExt cx="0" cy="0"/>
        </a:xfrm>
      </p:grpSpPr>
      <p:sp>
        <p:nvSpPr>
          <p:cNvPr id="2" name="Text 0"/>
          <p:cNvSpPr/>
          <p:nvPr/>
        </p:nvSpPr>
        <p:spPr>
          <a:xfrm>
            <a:off x="548640" y="384048"/>
            <a:ext cx="8686800" cy="274320"/>
          </a:xfrm>
          <a:prstGeom prst="rect">
            <a:avLst/>
          </a:prstGeom>
          <a:noFill/>
          <a:ln/>
        </p:spPr>
        <p:txBody>
          <a:bodyPr wrap="square" rtlCol="0" anchor="ctr"/>
          <a:lstStyle/>
          <a:p>
            <a:pPr indent="0" marL="0">
              <a:buNone/>
            </a:pPr>
            <a:r>
              <a:rPr lang="en-US" sz="1050" spc="300" kern="0" dirty="0">
                <a:solidFill>
                  <a:srgbClr val="9DB3A6"/>
                </a:solidFill>
                <a:latin typeface="Arial" pitchFamily="34" charset="0"/>
                <a:ea typeface="Arial" pitchFamily="34" charset="-122"/>
                <a:cs typeface="Arial" pitchFamily="34" charset="-120"/>
              </a:rPr>
              <a:t>CASE STUDY 01 · TN PROPERTY INTELLIGENCE</a:t>
            </a:r>
            <a:endParaRPr lang="en-US" sz="1050" dirty="0"/>
          </a:p>
        </p:txBody>
      </p:sp>
      <p:sp>
        <p:nvSpPr>
          <p:cNvPr id="3" name="Text 1"/>
          <p:cNvSpPr/>
          <p:nvPr/>
        </p:nvSpPr>
        <p:spPr>
          <a:xfrm>
            <a:off x="10360152" y="365760"/>
            <a:ext cx="1280160" cy="310896"/>
          </a:xfrm>
          <a:prstGeom prst="rect">
            <a:avLst/>
          </a:prstGeom>
          <a:noFill/>
          <a:ln/>
        </p:spPr>
        <p:txBody>
          <a:bodyPr wrap="square" rtlCol="0" anchor="ctr"/>
          <a:lstStyle/>
          <a:p>
            <a:pPr algn="r" indent="0" marL="0">
              <a:buNone/>
            </a:pPr>
            <a:r>
              <a:rPr lang="en-US" sz="1300" dirty="0">
                <a:solidFill>
                  <a:srgbClr val="E7EFE9"/>
                </a:solidFill>
                <a:latin typeface="Arial Black" pitchFamily="34" charset="0"/>
                <a:ea typeface="Arial Black" pitchFamily="34" charset="-122"/>
                <a:cs typeface="Arial Black" pitchFamily="34" charset="-120"/>
              </a:rPr>
              <a:t>03</a:t>
            </a:r>
            <a:pPr algn="r" indent="0" marL="0">
              <a:buNone/>
            </a:pPr>
            <a:r>
              <a:rPr lang="en-US" sz="1300" dirty="0">
                <a:solidFill>
                  <a:srgbClr val="9DB3A6"/>
                </a:solidFill>
                <a:latin typeface="Arial Black" pitchFamily="34" charset="0"/>
                <a:ea typeface="Arial Black" pitchFamily="34" charset="-122"/>
                <a:cs typeface="Arial Black" pitchFamily="34" charset="-120"/>
              </a:rPr>
              <a:t> / 31</a:t>
            </a:r>
            <a:endParaRPr lang="en-US" sz="1300" dirty="0"/>
          </a:p>
        </p:txBody>
      </p:sp>
      <p:sp>
        <p:nvSpPr>
          <p:cNvPr id="4" name="Shape 2"/>
          <p:cNvSpPr/>
          <p:nvPr/>
        </p:nvSpPr>
        <p:spPr>
          <a:xfrm>
            <a:off x="548640" y="749808"/>
            <a:ext cx="11091672" cy="10973"/>
          </a:xfrm>
          <a:prstGeom prst="rect">
            <a:avLst/>
          </a:prstGeom>
          <a:solidFill>
            <a:srgbClr val="33443B"/>
          </a:solidFill>
          <a:ln/>
        </p:spPr>
      </p:sp>
      <p:sp>
        <p:nvSpPr>
          <p:cNvPr id="5" name="Shape 3"/>
          <p:cNvSpPr/>
          <p:nvPr/>
        </p:nvSpPr>
        <p:spPr>
          <a:xfrm>
            <a:off x="548640" y="6144768"/>
            <a:ext cx="11091672" cy="10973"/>
          </a:xfrm>
          <a:prstGeom prst="rect">
            <a:avLst/>
          </a:prstGeom>
          <a:solidFill>
            <a:srgbClr val="33443B"/>
          </a:solidFill>
          <a:ln/>
        </p:spPr>
      </p:sp>
      <p:sp>
        <p:nvSpPr>
          <p:cNvPr id="6" name="Text 4"/>
          <p:cNvSpPr/>
          <p:nvPr/>
        </p:nvSpPr>
        <p:spPr>
          <a:xfrm>
            <a:off x="548640" y="6254496"/>
            <a:ext cx="7863840" cy="274320"/>
          </a:xfrm>
          <a:prstGeom prst="rect">
            <a:avLst/>
          </a:prstGeom>
          <a:noFill/>
          <a:ln/>
        </p:spPr>
        <p:txBody>
          <a:bodyPr wrap="square" rtlCol="0" anchor="ctr"/>
          <a:lstStyle/>
          <a:p>
            <a:pPr indent="0" marL="0">
              <a:buNone/>
            </a:pPr>
            <a:r>
              <a:rPr lang="en-US" sz="950" spc="250" kern="0" dirty="0">
                <a:solidFill>
                  <a:srgbClr val="9DB3A6"/>
                </a:solidFill>
                <a:latin typeface="Arial" pitchFamily="34" charset="0"/>
                <a:ea typeface="Arial" pitchFamily="34" charset="-122"/>
                <a:cs typeface="Arial" pitchFamily="34" charset="-120"/>
              </a:rPr>
              <a:t>110+ INFRA PROJECTS TRACKED · 6 TAILORED VIEWS · BUILT SOLO, END TO END</a:t>
            </a:r>
            <a:endParaRPr lang="en-US" sz="950" dirty="0"/>
          </a:p>
        </p:txBody>
      </p:sp>
      <p:sp>
        <p:nvSpPr>
          <p:cNvPr id="7" name="Text 5"/>
          <p:cNvSpPr/>
          <p:nvPr/>
        </p:nvSpPr>
        <p:spPr>
          <a:xfrm>
            <a:off x="7799832" y="6254496"/>
            <a:ext cx="3840480" cy="274320"/>
          </a:xfrm>
          <a:prstGeom prst="rect">
            <a:avLst/>
          </a:prstGeom>
          <a:noFill/>
          <a:ln/>
        </p:spPr>
        <p:txBody>
          <a:bodyPr wrap="square" rtlCol="0" anchor="ctr"/>
          <a:lstStyle/>
          <a:p>
            <a:pPr algn="r" indent="0" marL="0">
              <a:buNone/>
            </a:pPr>
            <a:r>
              <a:rPr lang="en-US" sz="950" spc="250" kern="0" dirty="0">
                <a:solidFill>
                  <a:srgbClr val="9DB3A6"/>
                </a:solidFill>
                <a:latin typeface="Arial" pitchFamily="34" charset="0"/>
                <a:ea typeface="Arial" pitchFamily="34" charset="-122"/>
                <a:cs typeface="Arial" pitchFamily="34" charset="-120"/>
              </a:rPr>
              <a:t>BUILT INDEPENDENTLY · LIVE</a:t>
            </a:r>
            <a:endParaRPr lang="en-US" sz="950" dirty="0"/>
          </a:p>
        </p:txBody>
      </p:sp>
      <p:sp>
        <p:nvSpPr>
          <p:cNvPr id="8" name="Text 6"/>
          <p:cNvSpPr/>
          <p:nvPr/>
        </p:nvSpPr>
        <p:spPr>
          <a:xfrm>
            <a:off x="548640" y="914400"/>
            <a:ext cx="7223760" cy="1325880"/>
          </a:xfrm>
          <a:prstGeom prst="rect">
            <a:avLst/>
          </a:prstGeom>
          <a:noFill/>
          <a:ln/>
        </p:spPr>
        <p:txBody>
          <a:bodyPr wrap="square" rtlCol="0" anchor="ctr"/>
          <a:lstStyle/>
          <a:p>
            <a:pPr indent="0" marL="0">
              <a:buNone/>
            </a:pPr>
            <a:r>
              <a:rPr lang="en-US" sz="3000" dirty="0">
                <a:solidFill>
                  <a:srgbClr val="E7EFE9"/>
                </a:solidFill>
                <a:latin typeface="Arial Black" pitchFamily="34" charset="0"/>
                <a:ea typeface="Arial Black" pitchFamily="34" charset="-122"/>
                <a:cs typeface="Arial Black" pitchFamily="34" charset="-120"/>
              </a:rPr>
              <a:t>Every registration</a:t>
            </a:r>
            <a:endParaRPr lang="en-US" sz="3000" dirty="0"/>
          </a:p>
          <a:p>
            <a:pPr indent="0" marL="0">
              <a:buNone/>
            </a:pPr>
            <a:r>
              <a:rPr lang="en-US" sz="3000" dirty="0">
                <a:solidFill>
                  <a:srgbClr val="E7EFE9"/>
                </a:solidFill>
                <a:latin typeface="Arial Black" pitchFamily="34" charset="0"/>
                <a:ea typeface="Arial Black" pitchFamily="34" charset="-122"/>
                <a:cs typeface="Arial Black" pitchFamily="34" charset="-120"/>
              </a:rPr>
              <a:t>leaves a trail.</a:t>
            </a:r>
            <a:endParaRPr lang="en-US" sz="3000" dirty="0"/>
          </a:p>
        </p:txBody>
      </p:sp>
      <p:sp>
        <p:nvSpPr>
          <p:cNvPr id="9" name="Text 7"/>
          <p:cNvSpPr/>
          <p:nvPr/>
        </p:nvSpPr>
        <p:spPr>
          <a:xfrm>
            <a:off x="548640" y="2331720"/>
            <a:ext cx="6949440" cy="914400"/>
          </a:xfrm>
          <a:prstGeom prst="rect">
            <a:avLst/>
          </a:prstGeom>
          <a:noFill/>
          <a:ln/>
        </p:spPr>
        <p:txBody>
          <a:bodyPr wrap="square" rtlCol="0" anchor="ctr">
            <a:normAutofit/>
          </a:bodyPr>
          <a:lstStyle/>
          <a:p>
            <a:pPr indent="0" marL="0">
              <a:lnSpc>
                <a:spcPct val="120000"/>
              </a:lnSpc>
              <a:buNone/>
            </a:pPr>
            <a:r>
              <a:rPr lang="en-US" sz="1200" dirty="0">
                <a:solidFill>
                  <a:srgbClr val="9DB3A6"/>
                </a:solidFill>
                <a:latin typeface="Arial" pitchFamily="34" charset="0"/>
                <a:ea typeface="Arial" pitchFamily="34" charset="-122"/>
                <a:cs typeface="Arial" pitchFamily="34" charset="-120"/>
              </a:rPr>
              <a:t>When you buy property in India, you trust brokers and listing sites that get paid to sell you something. This turns scattered government records into one honest picture, so a buyer, lender, or investor can decide on facts instead of a sales pitch. Built solo, end to end: the data pipeline, the maps, the logins, and six tailored views.</a:t>
            </a:r>
            <a:endParaRPr lang="en-US" sz="1200" dirty="0"/>
          </a:p>
        </p:txBody>
      </p:sp>
      <p:sp>
        <p:nvSpPr>
          <p:cNvPr id="10" name="Text 8"/>
          <p:cNvSpPr/>
          <p:nvPr/>
        </p:nvSpPr>
        <p:spPr>
          <a:xfrm>
            <a:off x="548640" y="3310128"/>
            <a:ext cx="3657600" cy="237744"/>
          </a:xfrm>
          <a:prstGeom prst="rect">
            <a:avLst/>
          </a:prstGeom>
          <a:noFill/>
          <a:ln/>
        </p:spPr>
        <p:txBody>
          <a:bodyPr wrap="square" rtlCol="0" anchor="ctr"/>
          <a:lstStyle/>
          <a:p>
            <a:pPr indent="0" marL="0">
              <a:buNone/>
            </a:pPr>
            <a:r>
              <a:rPr lang="en-US" sz="950" spc="300" kern="0" dirty="0">
                <a:solidFill>
                  <a:srgbClr val="9DB3A6"/>
                </a:solidFill>
                <a:latin typeface="Arial" pitchFamily="34" charset="0"/>
                <a:ea typeface="Arial" pitchFamily="34" charset="-122"/>
                <a:cs typeface="Arial" pitchFamily="34" charset="-120"/>
              </a:rPr>
              <a:t>THE PROBLEM</a:t>
            </a:r>
            <a:endParaRPr lang="en-US" sz="950" dirty="0"/>
          </a:p>
        </p:txBody>
      </p:sp>
      <p:sp>
        <p:nvSpPr>
          <p:cNvPr id="11" name="Text 9"/>
          <p:cNvSpPr/>
          <p:nvPr/>
        </p:nvSpPr>
        <p:spPr>
          <a:xfrm>
            <a:off x="548640" y="3584448"/>
            <a:ext cx="6949440" cy="1417320"/>
          </a:xfrm>
          <a:prstGeom prst="rect">
            <a:avLst/>
          </a:prstGeom>
          <a:noFill/>
          <a:ln/>
        </p:spPr>
        <p:txBody>
          <a:bodyPr wrap="square" rtlCol="0" anchor="ctr">
            <a:normAutofit/>
          </a:bodyPr>
          <a:lstStyle/>
          <a:p>
            <a:pPr indent="0" marL="0">
              <a:lnSpc>
                <a:spcPct val="118000"/>
              </a:lnSpc>
              <a:buNone/>
            </a:pPr>
            <a:r>
              <a:rPr lang="en-US" sz="1000" dirty="0">
                <a:solidFill>
                  <a:srgbClr val="E7EFE9"/>
                </a:solidFill>
                <a:latin typeface="Arial" pitchFamily="34" charset="0"/>
                <a:ea typeface="Arial" pitchFamily="34" charset="-122"/>
                <a:cs typeface="Arial" pitchFamily="34" charset="-120"/>
              </a:rPr>
              <a:t>Property decisions in Indian metros run on broker word-of-mouth and listing portals, both of which have an incentive to tell you what sells. Meanwhile the ground truth sits in public records: every project registration, every builder's track record, every government infrastructure announcement leaves a paper trail. It's just scattered across portals nobody can realistically search, in formats nobody can compare.</a:t>
            </a:r>
            <a:endParaRPr lang="en-US" sz="1000" dirty="0"/>
          </a:p>
          <a:p>
            <a:pPr indent="0" marL="0">
              <a:lnSpc>
                <a:spcPct val="118000"/>
              </a:lnSpc>
              <a:buNone/>
            </a:pPr>
            <a:r>
              <a:rPr lang="en-US" sz="1000" dirty="0">
                <a:solidFill>
                  <a:srgbClr val="E7EFE9"/>
                </a:solidFill>
                <a:latin typeface="Arial" pitchFamily="34" charset="0"/>
                <a:ea typeface="Arial" pitchFamily="34" charset="-122"/>
                <a:cs typeface="Arial" pitchFamily="34" charset="-120"/>
              </a:rPr>
              <a:t>And different people need entirely different cuts of the same truth. A first-time buyer wants to know which builders actually deliver. A lender wants execution track records and adverse events. A materials supplier wants to know which sites hit the finishing stage next quarter. One dashboard can't serve them all.</a:t>
            </a:r>
            <a:endParaRPr lang="en-US" sz="1000" dirty="0"/>
          </a:p>
        </p:txBody>
      </p:sp>
      <p:sp>
        <p:nvSpPr>
          <p:cNvPr id="12" name="Text 10"/>
          <p:cNvSpPr/>
          <p:nvPr/>
        </p:nvSpPr>
        <p:spPr>
          <a:xfrm>
            <a:off x="548640" y="5102352"/>
            <a:ext cx="3657600" cy="237744"/>
          </a:xfrm>
          <a:prstGeom prst="rect">
            <a:avLst/>
          </a:prstGeom>
          <a:noFill/>
          <a:ln/>
        </p:spPr>
        <p:txBody>
          <a:bodyPr wrap="square" rtlCol="0" anchor="ctr"/>
          <a:lstStyle/>
          <a:p>
            <a:pPr indent="0" marL="0">
              <a:buNone/>
            </a:pPr>
            <a:r>
              <a:rPr lang="en-US" sz="950" spc="300" kern="0" dirty="0">
                <a:solidFill>
                  <a:srgbClr val="9DB3A6"/>
                </a:solidFill>
                <a:latin typeface="Arial" pitchFamily="34" charset="0"/>
                <a:ea typeface="Arial" pitchFamily="34" charset="-122"/>
                <a:cs typeface="Arial" pitchFamily="34" charset="-120"/>
              </a:rPr>
              <a:t>WHAT I BUILT</a:t>
            </a:r>
            <a:endParaRPr lang="en-US" sz="950" dirty="0"/>
          </a:p>
        </p:txBody>
      </p:sp>
      <p:sp>
        <p:nvSpPr>
          <p:cNvPr id="13" name="Text 11"/>
          <p:cNvSpPr/>
          <p:nvPr/>
        </p:nvSpPr>
        <p:spPr>
          <a:xfrm>
            <a:off x="548640" y="5376672"/>
            <a:ext cx="6949440" cy="685800"/>
          </a:xfrm>
          <a:prstGeom prst="rect">
            <a:avLst/>
          </a:prstGeom>
          <a:noFill/>
          <a:ln/>
        </p:spPr>
        <p:txBody>
          <a:bodyPr wrap="square" rtlCol="0" anchor="ctr">
            <a:normAutofit/>
          </a:bodyPr>
          <a:lstStyle/>
          <a:p>
            <a:pPr indent="0" marL="0">
              <a:lnSpc>
                <a:spcPct val="118000"/>
              </a:lnSpc>
              <a:buNone/>
            </a:pPr>
            <a:r>
              <a:rPr lang="en-US" sz="1000" dirty="0">
                <a:solidFill>
                  <a:srgbClr val="E7EFE9"/>
                </a:solidFill>
                <a:latin typeface="Arial" pitchFamily="34" charset="0"/>
                <a:ea typeface="Arial" pitchFamily="34" charset="-122"/>
                <a:cs typeface="Arial" pitchFamily="34" charset="-120"/>
              </a:rPr>
              <a:t>A live tool that turns India's scattered public property records into one clear, honest picture. When you buy a home or invest in property here, you're trusting brokers and listing sites that get paid to sell you something. The facts that actually matter (has this builder delivered on time before, is that promised metro line real and funded) sit buried in government records no normal person can dig through. This pulls all of them into one place, so a buyer, lender, or investor can decide on facts instead of a sales pitch. I built the whole thing alone: collecting the government data, cleaning it, the maps, the logins, and six different views for six kinds of users. It runs live at tn-property-intelligence.akaashnidhiss.com behind real authentication.</a:t>
            </a:r>
            <a:endParaRPr lang="en-US" sz="1000" dirty="0"/>
          </a:p>
        </p:txBody>
      </p:sp>
      <p:sp>
        <p:nvSpPr>
          <p:cNvPr id="14" name="Shape 12"/>
          <p:cNvSpPr/>
          <p:nvPr/>
        </p:nvSpPr>
        <p:spPr>
          <a:xfrm>
            <a:off x="8092440" y="1097280"/>
            <a:ext cx="3520440" cy="1143000"/>
          </a:xfrm>
          <a:prstGeom prst="roundRect">
            <a:avLst>
              <a:gd name="adj" fmla="val 7200"/>
            </a:avLst>
          </a:prstGeom>
          <a:ln w="15875">
            <a:solidFill>
              <a:srgbClr val="E7EFE9"/>
            </a:solidFill>
            <a:prstDash val="solid"/>
          </a:ln>
        </p:spPr>
      </p:sp>
      <p:sp>
        <p:nvSpPr>
          <p:cNvPr id="15" name="Text 13"/>
          <p:cNvSpPr/>
          <p:nvPr/>
        </p:nvSpPr>
        <p:spPr>
          <a:xfrm>
            <a:off x="8321040" y="1225296"/>
            <a:ext cx="3108960" cy="530352"/>
          </a:xfrm>
          <a:prstGeom prst="rect">
            <a:avLst/>
          </a:prstGeom>
          <a:noFill/>
          <a:ln/>
        </p:spPr>
        <p:txBody>
          <a:bodyPr wrap="square" rtlCol="0" anchor="ctr"/>
          <a:lstStyle/>
          <a:p>
            <a:pPr indent="0" marL="0">
              <a:buNone/>
            </a:pPr>
            <a:r>
              <a:rPr lang="en-US" sz="2300" dirty="0">
                <a:solidFill>
                  <a:srgbClr val="E7EFE9"/>
                </a:solidFill>
                <a:latin typeface="Arial Black" pitchFamily="34" charset="0"/>
                <a:ea typeface="Arial Black" pitchFamily="34" charset="-122"/>
                <a:cs typeface="Arial Black" pitchFamily="34" charset="-120"/>
              </a:rPr>
              <a:t>110+</a:t>
            </a:r>
            <a:endParaRPr lang="en-US" sz="2300" dirty="0"/>
          </a:p>
        </p:txBody>
      </p:sp>
      <p:sp>
        <p:nvSpPr>
          <p:cNvPr id="16" name="Text 14"/>
          <p:cNvSpPr/>
          <p:nvPr/>
        </p:nvSpPr>
        <p:spPr>
          <a:xfrm>
            <a:off x="8321040" y="1773936"/>
            <a:ext cx="3108960" cy="384048"/>
          </a:xfrm>
          <a:prstGeom prst="rect">
            <a:avLst/>
          </a:prstGeom>
          <a:noFill/>
          <a:ln/>
        </p:spPr>
        <p:txBody>
          <a:bodyPr wrap="square" rtlCol="0" anchor="ctr"/>
          <a:lstStyle/>
          <a:p>
            <a:pPr indent="0" marL="0">
              <a:buNone/>
            </a:pPr>
            <a:r>
              <a:rPr lang="en-US" sz="1050" dirty="0">
                <a:solidFill>
                  <a:srgbClr val="9DB3A6"/>
                </a:solidFill>
                <a:latin typeface="Arial" pitchFamily="34" charset="0"/>
                <a:ea typeface="Arial" pitchFamily="34" charset="-122"/>
                <a:cs typeface="Arial" pitchFamily="34" charset="-120"/>
              </a:rPr>
              <a:t>real infrastructure projects (metros, highways, airports) tracked and source-cited</a:t>
            </a:r>
            <a:endParaRPr lang="en-US" sz="1050" dirty="0"/>
          </a:p>
        </p:txBody>
      </p:sp>
      <p:sp>
        <p:nvSpPr>
          <p:cNvPr id="17" name="Shape 15"/>
          <p:cNvSpPr/>
          <p:nvPr/>
        </p:nvSpPr>
        <p:spPr>
          <a:xfrm>
            <a:off x="8092440" y="2514600"/>
            <a:ext cx="3520440" cy="1143000"/>
          </a:xfrm>
          <a:prstGeom prst="roundRect">
            <a:avLst>
              <a:gd name="adj" fmla="val 7200"/>
            </a:avLst>
          </a:prstGeom>
          <a:ln w="15875">
            <a:solidFill>
              <a:srgbClr val="E7EFE9"/>
            </a:solidFill>
            <a:prstDash val="solid"/>
          </a:ln>
        </p:spPr>
      </p:sp>
      <p:sp>
        <p:nvSpPr>
          <p:cNvPr id="18" name="Text 16"/>
          <p:cNvSpPr/>
          <p:nvPr/>
        </p:nvSpPr>
        <p:spPr>
          <a:xfrm>
            <a:off x="8321040" y="2642616"/>
            <a:ext cx="3108960" cy="530352"/>
          </a:xfrm>
          <a:prstGeom prst="rect">
            <a:avLst/>
          </a:prstGeom>
          <a:noFill/>
          <a:ln/>
        </p:spPr>
        <p:txBody>
          <a:bodyPr wrap="square" rtlCol="0" anchor="ctr"/>
          <a:lstStyle/>
          <a:p>
            <a:pPr indent="0" marL="0">
              <a:buNone/>
            </a:pPr>
            <a:r>
              <a:rPr lang="en-US" sz="2300" dirty="0">
                <a:solidFill>
                  <a:srgbClr val="E7EFE9"/>
                </a:solidFill>
                <a:latin typeface="Arial Black" pitchFamily="34" charset="0"/>
                <a:ea typeface="Arial Black" pitchFamily="34" charset="-122"/>
                <a:cs typeface="Arial Black" pitchFamily="34" charset="-120"/>
              </a:rPr>
              <a:t>6</a:t>
            </a:r>
            <a:endParaRPr lang="en-US" sz="2300" dirty="0"/>
          </a:p>
        </p:txBody>
      </p:sp>
      <p:sp>
        <p:nvSpPr>
          <p:cNvPr id="19" name="Text 17"/>
          <p:cNvSpPr/>
          <p:nvPr/>
        </p:nvSpPr>
        <p:spPr>
          <a:xfrm>
            <a:off x="8321040" y="3191256"/>
            <a:ext cx="3108960" cy="384048"/>
          </a:xfrm>
          <a:prstGeom prst="rect">
            <a:avLst/>
          </a:prstGeom>
          <a:noFill/>
          <a:ln/>
        </p:spPr>
        <p:txBody>
          <a:bodyPr wrap="square" rtlCol="0" anchor="ctr"/>
          <a:lstStyle/>
          <a:p>
            <a:pPr indent="0" marL="0">
              <a:buNone/>
            </a:pPr>
            <a:r>
              <a:rPr lang="en-US" sz="1050" dirty="0">
                <a:solidFill>
                  <a:srgbClr val="9DB3A6"/>
                </a:solidFill>
                <a:latin typeface="Arial" pitchFamily="34" charset="0"/>
                <a:ea typeface="Arial" pitchFamily="34" charset="-122"/>
                <a:cs typeface="Arial" pitchFamily="34" charset="-120"/>
              </a:rPr>
              <a:t>tailored views over one shared data spine</a:t>
            </a:r>
            <a:endParaRPr lang="en-US" sz="1050" dirty="0"/>
          </a:p>
        </p:txBody>
      </p:sp>
      <p:sp>
        <p:nvSpPr>
          <p:cNvPr id="20" name="Shape 18"/>
          <p:cNvSpPr/>
          <p:nvPr/>
        </p:nvSpPr>
        <p:spPr>
          <a:xfrm>
            <a:off x="8092440" y="3931920"/>
            <a:ext cx="3520440" cy="1143000"/>
          </a:xfrm>
          <a:prstGeom prst="roundRect">
            <a:avLst>
              <a:gd name="adj" fmla="val 7200"/>
            </a:avLst>
          </a:prstGeom>
          <a:ln w="15875">
            <a:solidFill>
              <a:srgbClr val="E7EFE9"/>
            </a:solidFill>
            <a:prstDash val="solid"/>
          </a:ln>
        </p:spPr>
      </p:sp>
      <p:sp>
        <p:nvSpPr>
          <p:cNvPr id="21" name="Text 19"/>
          <p:cNvSpPr/>
          <p:nvPr/>
        </p:nvSpPr>
        <p:spPr>
          <a:xfrm>
            <a:off x="8321040" y="4059936"/>
            <a:ext cx="3108960" cy="530352"/>
          </a:xfrm>
          <a:prstGeom prst="rect">
            <a:avLst/>
          </a:prstGeom>
          <a:noFill/>
          <a:ln/>
        </p:spPr>
        <p:txBody>
          <a:bodyPr wrap="square" rtlCol="0" anchor="ctr"/>
          <a:lstStyle/>
          <a:p>
            <a:pPr indent="0" marL="0">
              <a:buNone/>
            </a:pPr>
            <a:r>
              <a:rPr lang="en-US" sz="2300" dirty="0">
                <a:solidFill>
                  <a:srgbClr val="E7EFE9"/>
                </a:solidFill>
                <a:latin typeface="Arial Black" pitchFamily="34" charset="0"/>
                <a:ea typeface="Arial Black" pitchFamily="34" charset="-122"/>
                <a:cs typeface="Arial Black" pitchFamily="34" charset="-120"/>
              </a:rPr>
              <a:t>solo</a:t>
            </a:r>
            <a:endParaRPr lang="en-US" sz="2300" dirty="0"/>
          </a:p>
        </p:txBody>
      </p:sp>
      <p:sp>
        <p:nvSpPr>
          <p:cNvPr id="22" name="Text 20"/>
          <p:cNvSpPr/>
          <p:nvPr/>
        </p:nvSpPr>
        <p:spPr>
          <a:xfrm>
            <a:off x="8321040" y="4608576"/>
            <a:ext cx="3108960" cy="384048"/>
          </a:xfrm>
          <a:prstGeom prst="rect">
            <a:avLst/>
          </a:prstGeom>
          <a:noFill/>
          <a:ln/>
        </p:spPr>
        <p:txBody>
          <a:bodyPr wrap="square" rtlCol="0" anchor="ctr"/>
          <a:lstStyle/>
          <a:p>
            <a:pPr indent="0" marL="0">
              <a:buNone/>
            </a:pPr>
            <a:r>
              <a:rPr lang="en-US" sz="1050" dirty="0">
                <a:solidFill>
                  <a:srgbClr val="9DB3A6"/>
                </a:solidFill>
                <a:latin typeface="Arial" pitchFamily="34" charset="0"/>
                <a:ea typeface="Arial" pitchFamily="34" charset="-122"/>
                <a:cs typeface="Arial" pitchFamily="34" charset="-120"/>
              </a:rPr>
              <a:t>data pipeline to deploy, built end to end</a:t>
            </a:r>
            <a:endParaRPr lang="en-US" sz="105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name="Slide 30">
    <p:bg>
      <p:bgPr>
        <a:solidFill>
          <a:srgbClr val="EED3C2"/>
        </a:solidFill>
      </p:bgPr>
    </p:bg>
    <p:spTree>
      <p:nvGrpSpPr>
        <p:cNvPr id="1" name=""/>
        <p:cNvGrpSpPr/>
        <p:nvPr/>
      </p:nvGrpSpPr>
      <p:grpSpPr>
        <a:xfrm>
          <a:off x="0" y="0"/>
          <a:ext cx="0" cy="0"/>
          <a:chOff x="0" y="0"/>
          <a:chExt cx="0" cy="0"/>
        </a:xfrm>
      </p:grpSpPr>
      <p:sp>
        <p:nvSpPr>
          <p:cNvPr id="2" name="Text 0"/>
          <p:cNvSpPr/>
          <p:nvPr/>
        </p:nvSpPr>
        <p:spPr>
          <a:xfrm>
            <a:off x="548640" y="384048"/>
            <a:ext cx="8686800" cy="274320"/>
          </a:xfrm>
          <a:prstGeom prst="rect">
            <a:avLst/>
          </a:prstGeom>
          <a:noFill/>
          <a:ln/>
        </p:spPr>
        <p:txBody>
          <a:bodyPr wrap="square" rtlCol="0" anchor="ctr"/>
          <a:lstStyle/>
          <a:p>
            <a:pPr indent="0" marL="0">
              <a:buNone/>
            </a:pPr>
            <a:r>
              <a:rPr lang="en-US" sz="1050" spc="300" kern="0" dirty="0">
                <a:solidFill>
                  <a:srgbClr val="8A583A"/>
                </a:solidFill>
                <a:latin typeface="Arial" pitchFamily="34" charset="0"/>
                <a:ea typeface="Arial" pitchFamily="34" charset="-122"/>
                <a:cs typeface="Arial" pitchFamily="34" charset="-120"/>
              </a:rPr>
              <a:t>OFF THE CLOCK · THINGS BUILT FOR FUN</a:t>
            </a:r>
            <a:endParaRPr lang="en-US" sz="1050" dirty="0"/>
          </a:p>
        </p:txBody>
      </p:sp>
      <p:sp>
        <p:nvSpPr>
          <p:cNvPr id="3" name="Text 1"/>
          <p:cNvSpPr/>
          <p:nvPr/>
        </p:nvSpPr>
        <p:spPr>
          <a:xfrm>
            <a:off x="10360152" y="365760"/>
            <a:ext cx="1280160" cy="310896"/>
          </a:xfrm>
          <a:prstGeom prst="rect">
            <a:avLst/>
          </a:prstGeom>
          <a:noFill/>
          <a:ln/>
        </p:spPr>
        <p:txBody>
          <a:bodyPr wrap="square" rtlCol="0" anchor="ctr"/>
          <a:lstStyle/>
          <a:p>
            <a:pPr algn="r" indent="0" marL="0">
              <a:buNone/>
            </a:pPr>
            <a:r>
              <a:rPr lang="en-US" sz="1300" dirty="0">
                <a:solidFill>
                  <a:srgbClr val="3A1F10"/>
                </a:solidFill>
                <a:latin typeface="Arial Black" pitchFamily="34" charset="0"/>
                <a:ea typeface="Arial Black" pitchFamily="34" charset="-122"/>
                <a:cs typeface="Arial Black" pitchFamily="34" charset="-120"/>
              </a:rPr>
              <a:t>30</a:t>
            </a:r>
            <a:pPr algn="r" indent="0" marL="0">
              <a:buNone/>
            </a:pPr>
            <a:r>
              <a:rPr lang="en-US" sz="1300" dirty="0">
                <a:solidFill>
                  <a:srgbClr val="8A583A"/>
                </a:solidFill>
                <a:latin typeface="Arial Black" pitchFamily="34" charset="0"/>
                <a:ea typeface="Arial Black" pitchFamily="34" charset="-122"/>
                <a:cs typeface="Arial Black" pitchFamily="34" charset="-120"/>
              </a:rPr>
              <a:t> / 31</a:t>
            </a:r>
            <a:endParaRPr lang="en-US" sz="1300" dirty="0"/>
          </a:p>
        </p:txBody>
      </p:sp>
      <p:sp>
        <p:nvSpPr>
          <p:cNvPr id="4" name="Shape 2"/>
          <p:cNvSpPr/>
          <p:nvPr/>
        </p:nvSpPr>
        <p:spPr>
          <a:xfrm>
            <a:off x="548640" y="749808"/>
            <a:ext cx="11091672" cy="10973"/>
          </a:xfrm>
          <a:prstGeom prst="rect">
            <a:avLst/>
          </a:prstGeom>
          <a:solidFill>
            <a:srgbClr val="D3B49E"/>
          </a:solidFill>
          <a:ln/>
        </p:spPr>
      </p:sp>
      <p:sp>
        <p:nvSpPr>
          <p:cNvPr id="5" name="Shape 3"/>
          <p:cNvSpPr/>
          <p:nvPr/>
        </p:nvSpPr>
        <p:spPr>
          <a:xfrm>
            <a:off x="548640" y="6144768"/>
            <a:ext cx="11091672" cy="10973"/>
          </a:xfrm>
          <a:prstGeom prst="rect">
            <a:avLst/>
          </a:prstGeom>
          <a:solidFill>
            <a:srgbClr val="D3B49E"/>
          </a:solidFill>
          <a:ln/>
        </p:spPr>
      </p:sp>
      <p:sp>
        <p:nvSpPr>
          <p:cNvPr id="6" name="Text 4"/>
          <p:cNvSpPr/>
          <p:nvPr/>
        </p:nvSpPr>
        <p:spPr>
          <a:xfrm>
            <a:off x="548640" y="6254496"/>
            <a:ext cx="7863840" cy="274320"/>
          </a:xfrm>
          <a:prstGeom prst="rect">
            <a:avLst/>
          </a:prstGeom>
          <a:noFill/>
          <a:ln/>
        </p:spPr>
        <p:txBody>
          <a:bodyPr wrap="square" rtlCol="0" anchor="ctr"/>
          <a:lstStyle/>
          <a:p>
            <a:pPr indent="0" marL="0">
              <a:buNone/>
            </a:pPr>
            <a:r>
              <a:rPr lang="en-US" sz="950" spc="250" kern="0" dirty="0">
                <a:solidFill>
                  <a:srgbClr val="8A583A"/>
                </a:solidFill>
                <a:latin typeface="Arial" pitchFamily="34" charset="0"/>
                <a:ea typeface="Arial" pitchFamily="34" charset="-122"/>
                <a:cs typeface="Arial" pitchFamily="34" charset="-120"/>
              </a:rPr>
              <a:t>ALL LIVE · ALL CURSOR-REACTIVE</a:t>
            </a:r>
            <a:endParaRPr lang="en-US" sz="950" dirty="0"/>
          </a:p>
        </p:txBody>
      </p:sp>
      <p:sp>
        <p:nvSpPr>
          <p:cNvPr id="7" name="Text 5"/>
          <p:cNvSpPr/>
          <p:nvPr/>
        </p:nvSpPr>
        <p:spPr>
          <a:xfrm>
            <a:off x="7799832" y="6254496"/>
            <a:ext cx="3840480" cy="274320"/>
          </a:xfrm>
          <a:prstGeom prst="rect">
            <a:avLst/>
          </a:prstGeom>
          <a:noFill/>
          <a:ln/>
        </p:spPr>
        <p:txBody>
          <a:bodyPr wrap="square" rtlCol="0" anchor="ctr"/>
          <a:lstStyle/>
          <a:p>
            <a:pPr algn="r" indent="0" marL="0">
              <a:buNone/>
            </a:pPr>
            <a:r>
              <a:rPr lang="en-US" sz="950" spc="250" kern="0" dirty="0">
                <a:solidFill>
                  <a:srgbClr val="8A583A"/>
                </a:solidFill>
                <a:latin typeface="Arial" pitchFamily="34" charset="0"/>
                <a:ea typeface="Arial" pitchFamily="34" charset="-122"/>
                <a:cs typeface="Arial" pitchFamily="34" charset="-120"/>
              </a:rPr>
              <a:t>GO PLAY</a:t>
            </a:r>
            <a:endParaRPr lang="en-US" sz="950" dirty="0"/>
          </a:p>
        </p:txBody>
      </p:sp>
      <p:sp>
        <p:nvSpPr>
          <p:cNvPr id="8" name="Text 6"/>
          <p:cNvSpPr/>
          <p:nvPr/>
        </p:nvSpPr>
        <p:spPr>
          <a:xfrm>
            <a:off x="548640" y="1143000"/>
            <a:ext cx="10058400" cy="868680"/>
          </a:xfrm>
          <a:prstGeom prst="rect">
            <a:avLst/>
          </a:prstGeom>
          <a:noFill/>
          <a:ln/>
        </p:spPr>
        <p:txBody>
          <a:bodyPr wrap="square" rtlCol="0" anchor="ctr"/>
          <a:lstStyle/>
          <a:p>
            <a:pPr indent="0" marL="0">
              <a:buNone/>
            </a:pPr>
            <a:r>
              <a:rPr lang="en-US" sz="3400" dirty="0">
                <a:solidFill>
                  <a:srgbClr val="3A1F10"/>
                </a:solidFill>
                <a:latin typeface="Arial Black" pitchFamily="34" charset="0"/>
                <a:ea typeface="Arial Black" pitchFamily="34" charset="-122"/>
                <a:cs typeface="Arial Black" pitchFamily="34" charset="-120"/>
              </a:rPr>
              <a:t>The web should play back.</a:t>
            </a:r>
            <a:endParaRPr lang="en-US" sz="3400" dirty="0"/>
          </a:p>
        </p:txBody>
      </p:sp>
      <p:sp>
        <p:nvSpPr>
          <p:cNvPr id="9" name="Text 7"/>
          <p:cNvSpPr/>
          <p:nvPr/>
        </p:nvSpPr>
        <p:spPr>
          <a:xfrm>
            <a:off x="548640" y="2148840"/>
            <a:ext cx="9692640" cy="594360"/>
          </a:xfrm>
          <a:prstGeom prst="rect">
            <a:avLst/>
          </a:prstGeom>
          <a:noFill/>
          <a:ln/>
        </p:spPr>
        <p:txBody>
          <a:bodyPr wrap="square" rtlCol="0" anchor="ctr"/>
          <a:lstStyle/>
          <a:p>
            <a:pPr indent="0" marL="0">
              <a:buNone/>
            </a:pPr>
            <a:r>
              <a:rPr lang="en-US" sz="1400" dirty="0">
                <a:solidFill>
                  <a:srgbClr val="6E452A"/>
                </a:solidFill>
                <a:latin typeface="Arial" pitchFamily="34" charset="0"/>
                <a:ea typeface="Arial" pitchFamily="34" charset="-122"/>
                <a:cs typeface="Arial" pitchFamily="34" charset="-120"/>
              </a:rPr>
              <a:t>I grew up loving sites that answered back. So I build some. These are real, deployed, and waiting for your cursor.</a:t>
            </a:r>
            <a:endParaRPr lang="en-US" sz="1400" dirty="0"/>
          </a:p>
        </p:txBody>
      </p:sp>
      <p:sp>
        <p:nvSpPr>
          <p:cNvPr id="10" name="Shape 8"/>
          <p:cNvSpPr/>
          <p:nvPr/>
        </p:nvSpPr>
        <p:spPr>
          <a:xfrm>
            <a:off x="548640" y="3108960"/>
            <a:ext cx="3502152" cy="2468880"/>
          </a:xfrm>
          <a:prstGeom prst="roundRect">
            <a:avLst>
              <a:gd name="adj" fmla="val 3333"/>
            </a:avLst>
          </a:prstGeom>
          <a:solidFill>
            <a:srgbClr val="F7E4D7"/>
          </a:solidFill>
          <a:ln w="12700">
            <a:solidFill>
              <a:srgbClr val="D3B49E"/>
            </a:solidFill>
            <a:prstDash val="solid"/>
          </a:ln>
        </p:spPr>
      </p:sp>
      <p:sp>
        <p:nvSpPr>
          <p:cNvPr id="11" name="Text 9"/>
          <p:cNvSpPr/>
          <p:nvPr/>
        </p:nvSpPr>
        <p:spPr>
          <a:xfrm>
            <a:off x="804672" y="3383280"/>
            <a:ext cx="3017520" cy="365760"/>
          </a:xfrm>
          <a:prstGeom prst="rect">
            <a:avLst/>
          </a:prstGeom>
          <a:noFill/>
          <a:ln/>
        </p:spPr>
        <p:txBody>
          <a:bodyPr wrap="square" rtlCol="0" anchor="ctr"/>
          <a:lstStyle/>
          <a:p>
            <a:pPr indent="0" marL="0">
              <a:buNone/>
            </a:pPr>
            <a:r>
              <a:rPr lang="en-US" sz="1600" dirty="0">
                <a:solidFill>
                  <a:srgbClr val="3A1F10"/>
                </a:solidFill>
                <a:latin typeface="Arial Black" pitchFamily="34" charset="0"/>
                <a:ea typeface="Arial Black" pitchFamily="34" charset="-122"/>
                <a:cs typeface="Arial Black" pitchFamily="34" charset="-120"/>
              </a:rPr>
              <a:t>holmgaard line</a:t>
            </a:r>
            <a:endParaRPr lang="en-US" sz="1600" dirty="0"/>
          </a:p>
        </p:txBody>
      </p:sp>
      <p:sp>
        <p:nvSpPr>
          <p:cNvPr id="12" name="Text 10"/>
          <p:cNvSpPr/>
          <p:nvPr/>
        </p:nvSpPr>
        <p:spPr>
          <a:xfrm>
            <a:off x="804672" y="3840480"/>
            <a:ext cx="3017520" cy="777240"/>
          </a:xfrm>
          <a:prstGeom prst="rect">
            <a:avLst/>
          </a:prstGeom>
          <a:noFill/>
          <a:ln/>
        </p:spPr>
        <p:txBody>
          <a:bodyPr wrap="square" rtlCol="0" anchor="ctr"/>
          <a:lstStyle/>
          <a:p>
            <a:pPr indent="0" marL="0">
              <a:lnSpc>
                <a:spcPct val="120000"/>
              </a:lnSpc>
              <a:buNone/>
            </a:pPr>
            <a:r>
              <a:rPr lang="en-US" sz="1150" dirty="0">
                <a:solidFill>
                  <a:srgbClr val="6E452A"/>
                </a:solidFill>
                <a:latin typeface="Arial" pitchFamily="34" charset="0"/>
                <a:ea typeface="Arial" pitchFamily="34" charset="-122"/>
                <a:cs typeface="Arial" pitchFamily="34" charset="-120"/>
              </a:rPr>
              <a:t>an 1887 shipping house; move your cursor, she rocks</a:t>
            </a:r>
            <a:endParaRPr lang="en-US" sz="1150" dirty="0"/>
          </a:p>
        </p:txBody>
      </p:sp>
      <p:sp>
        <p:nvSpPr>
          <p:cNvPr id="13" name="Text 11"/>
          <p:cNvSpPr/>
          <p:nvPr/>
        </p:nvSpPr>
        <p:spPr>
          <a:xfrm>
            <a:off x="749808" y="4983480"/>
            <a:ext cx="3200400" cy="320040"/>
          </a:xfrm>
          <a:prstGeom prst="rect">
            <a:avLst/>
          </a:prstGeom>
          <a:noFill/>
          <a:ln/>
        </p:spPr>
        <p:txBody>
          <a:bodyPr wrap="square" rtlCol="0" anchor="ctr"/>
          <a:lstStyle/>
          <a:p>
            <a:pPr indent="0" marL="0">
              <a:buNone/>
            </a:pPr>
            <a:r>
              <a:rPr lang="en-US" sz="850" dirty="0">
                <a:solidFill>
                  <a:srgbClr val="5C3414"/>
                </a:solidFill>
                <a:latin typeface="Courier New" pitchFamily="34" charset="0"/>
                <a:ea typeface="Courier New" pitchFamily="34" charset="-122"/>
                <a:cs typeface="Courier New" pitchFamily="34" charset="-120"/>
              </a:rPr>
              <a:t>holmgaard.akaashnidhiss.com</a:t>
            </a:r>
            <a:endParaRPr lang="en-US" sz="850" dirty="0"/>
          </a:p>
        </p:txBody>
      </p:sp>
      <p:sp>
        <p:nvSpPr>
          <p:cNvPr id="14" name="Shape 12"/>
          <p:cNvSpPr/>
          <p:nvPr/>
        </p:nvSpPr>
        <p:spPr>
          <a:xfrm>
            <a:off x="4343400" y="3108960"/>
            <a:ext cx="3502152" cy="2468880"/>
          </a:xfrm>
          <a:prstGeom prst="roundRect">
            <a:avLst>
              <a:gd name="adj" fmla="val 3333"/>
            </a:avLst>
          </a:prstGeom>
          <a:solidFill>
            <a:srgbClr val="F7E4D7"/>
          </a:solidFill>
          <a:ln w="12700">
            <a:solidFill>
              <a:srgbClr val="D3B49E"/>
            </a:solidFill>
            <a:prstDash val="solid"/>
          </a:ln>
        </p:spPr>
      </p:sp>
      <p:sp>
        <p:nvSpPr>
          <p:cNvPr id="15" name="Text 13"/>
          <p:cNvSpPr/>
          <p:nvPr/>
        </p:nvSpPr>
        <p:spPr>
          <a:xfrm>
            <a:off x="4599432" y="3383280"/>
            <a:ext cx="3017520" cy="365760"/>
          </a:xfrm>
          <a:prstGeom prst="rect">
            <a:avLst/>
          </a:prstGeom>
          <a:noFill/>
          <a:ln/>
        </p:spPr>
        <p:txBody>
          <a:bodyPr wrap="square" rtlCol="0" anchor="ctr"/>
          <a:lstStyle/>
          <a:p>
            <a:pPr indent="0" marL="0">
              <a:buNone/>
            </a:pPr>
            <a:r>
              <a:rPr lang="en-US" sz="1600" dirty="0">
                <a:solidFill>
                  <a:srgbClr val="3A1F10"/>
                </a:solidFill>
                <a:latin typeface="Arial Black" pitchFamily="34" charset="0"/>
                <a:ea typeface="Arial Black" pitchFamily="34" charset="-122"/>
                <a:cs typeface="Arial Black" pitchFamily="34" charset="-120"/>
              </a:rPr>
              <a:t>129knots</a:t>
            </a:r>
            <a:endParaRPr lang="en-US" sz="1600" dirty="0"/>
          </a:p>
        </p:txBody>
      </p:sp>
      <p:sp>
        <p:nvSpPr>
          <p:cNvPr id="16" name="Text 14"/>
          <p:cNvSpPr/>
          <p:nvPr/>
        </p:nvSpPr>
        <p:spPr>
          <a:xfrm>
            <a:off x="4599432" y="3840480"/>
            <a:ext cx="3017520" cy="777240"/>
          </a:xfrm>
          <a:prstGeom prst="rect">
            <a:avLst/>
          </a:prstGeom>
          <a:noFill/>
          <a:ln/>
        </p:spPr>
        <p:txBody>
          <a:bodyPr wrap="square" rtlCol="0" anchor="ctr"/>
          <a:lstStyle/>
          <a:p>
            <a:pPr indent="0" marL="0">
              <a:lnSpc>
                <a:spcPct val="120000"/>
              </a:lnSpc>
              <a:buNone/>
            </a:pPr>
            <a:r>
              <a:rPr lang="en-US" sz="1150" dirty="0">
                <a:solidFill>
                  <a:srgbClr val="6E452A"/>
                </a:solidFill>
                <a:latin typeface="Arial" pitchFamily="34" charset="0"/>
                <a:ea typeface="Arial" pitchFamily="34" charset="-122"/>
                <a:cs typeface="Arial" pitchFamily="34" charset="-120"/>
              </a:rPr>
              <a:t>a B2B marine-fuel landing; the phone leans your way</a:t>
            </a:r>
            <a:endParaRPr lang="en-US" sz="1150" dirty="0"/>
          </a:p>
        </p:txBody>
      </p:sp>
      <p:sp>
        <p:nvSpPr>
          <p:cNvPr id="17" name="Text 15"/>
          <p:cNvSpPr/>
          <p:nvPr/>
        </p:nvSpPr>
        <p:spPr>
          <a:xfrm>
            <a:off x="4544568" y="4983480"/>
            <a:ext cx="3200400" cy="320040"/>
          </a:xfrm>
          <a:prstGeom prst="rect">
            <a:avLst/>
          </a:prstGeom>
          <a:noFill/>
          <a:ln/>
        </p:spPr>
        <p:txBody>
          <a:bodyPr wrap="square" rtlCol="0" anchor="ctr"/>
          <a:lstStyle/>
          <a:p>
            <a:pPr indent="0" marL="0">
              <a:buNone/>
            </a:pPr>
            <a:r>
              <a:rPr lang="en-US" sz="850" dirty="0">
                <a:solidFill>
                  <a:srgbClr val="5C3414"/>
                </a:solidFill>
                <a:latin typeface="Courier New" pitchFamily="34" charset="0"/>
                <a:ea typeface="Courier New" pitchFamily="34" charset="-122"/>
                <a:cs typeface="Courier New" pitchFamily="34" charset="-120"/>
              </a:rPr>
              <a:t>129knots.akaashnidhiss.com</a:t>
            </a:r>
            <a:endParaRPr lang="en-US" sz="850" dirty="0"/>
          </a:p>
        </p:txBody>
      </p:sp>
      <p:sp>
        <p:nvSpPr>
          <p:cNvPr id="18" name="Shape 16"/>
          <p:cNvSpPr/>
          <p:nvPr/>
        </p:nvSpPr>
        <p:spPr>
          <a:xfrm>
            <a:off x="8138160" y="3108960"/>
            <a:ext cx="3502152" cy="2468880"/>
          </a:xfrm>
          <a:prstGeom prst="roundRect">
            <a:avLst>
              <a:gd name="adj" fmla="val 3333"/>
            </a:avLst>
          </a:prstGeom>
          <a:solidFill>
            <a:srgbClr val="F7E4D7"/>
          </a:solidFill>
          <a:ln w="12700">
            <a:solidFill>
              <a:srgbClr val="D3B49E"/>
            </a:solidFill>
            <a:prstDash val="solid"/>
          </a:ln>
        </p:spPr>
      </p:sp>
      <p:sp>
        <p:nvSpPr>
          <p:cNvPr id="19" name="Text 17"/>
          <p:cNvSpPr/>
          <p:nvPr/>
        </p:nvSpPr>
        <p:spPr>
          <a:xfrm>
            <a:off x="8394192" y="3383280"/>
            <a:ext cx="3017520" cy="365760"/>
          </a:xfrm>
          <a:prstGeom prst="rect">
            <a:avLst/>
          </a:prstGeom>
          <a:noFill/>
          <a:ln/>
        </p:spPr>
        <p:txBody>
          <a:bodyPr wrap="square" rtlCol="0" anchor="ctr"/>
          <a:lstStyle/>
          <a:p>
            <a:pPr indent="0" marL="0">
              <a:buNone/>
            </a:pPr>
            <a:r>
              <a:rPr lang="en-US" sz="1600" dirty="0">
                <a:solidFill>
                  <a:srgbClr val="3A1F10"/>
                </a:solidFill>
                <a:latin typeface="Arial Black" pitchFamily="34" charset="0"/>
                <a:ea typeface="Arial Black" pitchFamily="34" charset="-122"/>
                <a:cs typeface="Arial Black" pitchFamily="34" charset="-120"/>
              </a:rPr>
              <a:t>tn property intel</a:t>
            </a:r>
            <a:endParaRPr lang="en-US" sz="1600" dirty="0"/>
          </a:p>
        </p:txBody>
      </p:sp>
      <p:sp>
        <p:nvSpPr>
          <p:cNvPr id="20" name="Text 18"/>
          <p:cNvSpPr/>
          <p:nvPr/>
        </p:nvSpPr>
        <p:spPr>
          <a:xfrm>
            <a:off x="8394192" y="3840480"/>
            <a:ext cx="3017520" cy="777240"/>
          </a:xfrm>
          <a:prstGeom prst="rect">
            <a:avLst/>
          </a:prstGeom>
          <a:noFill/>
          <a:ln/>
        </p:spPr>
        <p:txBody>
          <a:bodyPr wrap="square" rtlCol="0" anchor="ctr"/>
          <a:lstStyle/>
          <a:p>
            <a:pPr indent="0" marL="0">
              <a:lnSpc>
                <a:spcPct val="120000"/>
              </a:lnSpc>
              <a:buNone/>
            </a:pPr>
            <a:r>
              <a:rPr lang="en-US" sz="1150" dirty="0">
                <a:solidFill>
                  <a:srgbClr val="6E452A"/>
                </a:solidFill>
                <a:latin typeface="Arial" pitchFamily="34" charset="0"/>
                <a:ea typeface="Arial" pitchFamily="34" charset="-122"/>
                <a:cs typeface="Arial" pitchFamily="34" charset="-120"/>
              </a:rPr>
              <a:t>a live real-estate terminal over public records</a:t>
            </a:r>
            <a:endParaRPr lang="en-US" sz="1150" dirty="0"/>
          </a:p>
        </p:txBody>
      </p:sp>
      <p:sp>
        <p:nvSpPr>
          <p:cNvPr id="21" name="Text 19"/>
          <p:cNvSpPr/>
          <p:nvPr/>
        </p:nvSpPr>
        <p:spPr>
          <a:xfrm>
            <a:off x="8339328" y="4983480"/>
            <a:ext cx="3200400" cy="320040"/>
          </a:xfrm>
          <a:prstGeom prst="rect">
            <a:avLst/>
          </a:prstGeom>
          <a:noFill/>
          <a:ln/>
        </p:spPr>
        <p:txBody>
          <a:bodyPr wrap="square" rtlCol="0" anchor="ctr"/>
          <a:lstStyle/>
          <a:p>
            <a:pPr indent="0" marL="0">
              <a:buNone/>
            </a:pPr>
            <a:r>
              <a:rPr lang="en-US" sz="850" dirty="0">
                <a:solidFill>
                  <a:srgbClr val="5C3414"/>
                </a:solidFill>
                <a:latin typeface="Courier New" pitchFamily="34" charset="0"/>
                <a:ea typeface="Courier New" pitchFamily="34" charset="-122"/>
                <a:cs typeface="Courier New" pitchFamily="34" charset="-120"/>
              </a:rPr>
              <a:t>tn-property-intelligence.akaashnidhiss.com</a:t>
            </a:r>
            <a:endParaRPr lang="en-US" sz="85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name="Slide 31">
    <p:bg>
      <p:bgPr>
        <a:solidFill>
          <a:srgbClr val="171410"/>
        </a:solidFill>
      </p:bgPr>
    </p:bg>
    <p:spTree>
      <p:nvGrpSpPr>
        <p:cNvPr id="1" name=""/>
        <p:cNvGrpSpPr/>
        <p:nvPr/>
      </p:nvGrpSpPr>
      <p:grpSpPr>
        <a:xfrm>
          <a:off x="0" y="0"/>
          <a:ext cx="0" cy="0"/>
          <a:chOff x="0" y="0"/>
          <a:chExt cx="0" cy="0"/>
        </a:xfrm>
      </p:grpSpPr>
      <p:sp>
        <p:nvSpPr>
          <p:cNvPr id="2" name="Text 0"/>
          <p:cNvSpPr/>
          <p:nvPr/>
        </p:nvSpPr>
        <p:spPr>
          <a:xfrm>
            <a:off x="548640" y="384048"/>
            <a:ext cx="8686800" cy="274320"/>
          </a:xfrm>
          <a:prstGeom prst="rect">
            <a:avLst/>
          </a:prstGeom>
          <a:noFill/>
          <a:ln/>
        </p:spPr>
        <p:txBody>
          <a:bodyPr wrap="square" rtlCol="0" anchor="ctr"/>
          <a:lstStyle/>
          <a:p>
            <a:pPr indent="0" marL="0">
              <a:buNone/>
            </a:pPr>
            <a:r>
              <a:rPr lang="en-US" sz="1050" spc="300" kern="0" dirty="0">
                <a:solidFill>
                  <a:srgbClr val="A4977C"/>
                </a:solidFill>
                <a:latin typeface="Arial" pitchFamily="34" charset="0"/>
                <a:ea typeface="Arial" pitchFamily="34" charset="-122"/>
                <a:cs typeface="Arial" pitchFamily="34" charset="-120"/>
              </a:rPr>
              <a:t>NEXT BUILD COULD BE YOURS</a:t>
            </a:r>
            <a:endParaRPr lang="en-US" sz="1050" dirty="0"/>
          </a:p>
        </p:txBody>
      </p:sp>
      <p:sp>
        <p:nvSpPr>
          <p:cNvPr id="3" name="Text 1"/>
          <p:cNvSpPr/>
          <p:nvPr/>
        </p:nvSpPr>
        <p:spPr>
          <a:xfrm>
            <a:off x="10360152" y="365760"/>
            <a:ext cx="1280160" cy="310896"/>
          </a:xfrm>
          <a:prstGeom prst="rect">
            <a:avLst/>
          </a:prstGeom>
          <a:noFill/>
          <a:ln/>
        </p:spPr>
        <p:txBody>
          <a:bodyPr wrap="square" rtlCol="0" anchor="ctr"/>
          <a:lstStyle/>
          <a:p>
            <a:pPr algn="r" indent="0" marL="0">
              <a:buNone/>
            </a:pPr>
            <a:r>
              <a:rPr lang="en-US" sz="1300" dirty="0">
                <a:solidFill>
                  <a:srgbClr val="F3EEE2"/>
                </a:solidFill>
                <a:latin typeface="Arial Black" pitchFamily="34" charset="0"/>
                <a:ea typeface="Arial Black" pitchFamily="34" charset="-122"/>
                <a:cs typeface="Arial Black" pitchFamily="34" charset="-120"/>
              </a:rPr>
              <a:t>31</a:t>
            </a:r>
            <a:pPr algn="r" indent="0" marL="0">
              <a:buNone/>
            </a:pPr>
            <a:r>
              <a:rPr lang="en-US" sz="1300" dirty="0">
                <a:solidFill>
                  <a:srgbClr val="A4977C"/>
                </a:solidFill>
                <a:latin typeface="Arial Black" pitchFamily="34" charset="0"/>
                <a:ea typeface="Arial Black" pitchFamily="34" charset="-122"/>
                <a:cs typeface="Arial Black" pitchFamily="34" charset="-120"/>
              </a:rPr>
              <a:t> / 31</a:t>
            </a:r>
            <a:endParaRPr lang="en-US" sz="1300" dirty="0"/>
          </a:p>
        </p:txBody>
      </p:sp>
      <p:sp>
        <p:nvSpPr>
          <p:cNvPr id="4" name="Shape 2"/>
          <p:cNvSpPr/>
          <p:nvPr/>
        </p:nvSpPr>
        <p:spPr>
          <a:xfrm>
            <a:off x="548640" y="749808"/>
            <a:ext cx="11091672" cy="10973"/>
          </a:xfrm>
          <a:prstGeom prst="rect">
            <a:avLst/>
          </a:prstGeom>
          <a:solidFill>
            <a:srgbClr val="3A352B"/>
          </a:solidFill>
          <a:ln/>
        </p:spPr>
      </p:sp>
      <p:sp>
        <p:nvSpPr>
          <p:cNvPr id="5" name="Shape 3"/>
          <p:cNvSpPr/>
          <p:nvPr/>
        </p:nvSpPr>
        <p:spPr>
          <a:xfrm>
            <a:off x="548640" y="6144768"/>
            <a:ext cx="11091672" cy="10973"/>
          </a:xfrm>
          <a:prstGeom prst="rect">
            <a:avLst/>
          </a:prstGeom>
          <a:solidFill>
            <a:srgbClr val="3A352B"/>
          </a:solidFill>
          <a:ln/>
        </p:spPr>
      </p:sp>
      <p:sp>
        <p:nvSpPr>
          <p:cNvPr id="6" name="Text 4"/>
          <p:cNvSpPr/>
          <p:nvPr/>
        </p:nvSpPr>
        <p:spPr>
          <a:xfrm>
            <a:off x="548640" y="6254496"/>
            <a:ext cx="7863840" cy="274320"/>
          </a:xfrm>
          <a:prstGeom prst="rect">
            <a:avLst/>
          </a:prstGeom>
          <a:noFill/>
          <a:ln/>
        </p:spPr>
        <p:txBody>
          <a:bodyPr wrap="square" rtlCol="0" anchor="ctr"/>
          <a:lstStyle/>
          <a:p>
            <a:pPr indent="0" marL="0">
              <a:buNone/>
            </a:pPr>
            <a:r>
              <a:rPr lang="en-US" sz="950" spc="250" kern="0" dirty="0">
                <a:solidFill>
                  <a:srgbClr val="A4977C"/>
                </a:solidFill>
                <a:latin typeface="Arial" pitchFamily="34" charset="0"/>
                <a:ea typeface="Arial" pitchFamily="34" charset="-122"/>
                <a:cs typeface="Arial" pitchFamily="34" charset="-120"/>
              </a:rPr>
              <a:t>© 2026 AKAASH NIDHISS SHANMUGAPANDIAN</a:t>
            </a:r>
            <a:endParaRPr lang="en-US" sz="950" dirty="0"/>
          </a:p>
        </p:txBody>
      </p:sp>
      <p:sp>
        <p:nvSpPr>
          <p:cNvPr id="7" name="Text 5"/>
          <p:cNvSpPr/>
          <p:nvPr/>
        </p:nvSpPr>
        <p:spPr>
          <a:xfrm>
            <a:off x="7799832" y="6254496"/>
            <a:ext cx="3840480" cy="274320"/>
          </a:xfrm>
          <a:prstGeom prst="rect">
            <a:avLst/>
          </a:prstGeom>
          <a:noFill/>
          <a:ln/>
        </p:spPr>
        <p:txBody>
          <a:bodyPr wrap="square" rtlCol="0" anchor="ctr"/>
          <a:lstStyle/>
          <a:p>
            <a:pPr algn="r" indent="0" marL="0">
              <a:buNone/>
            </a:pPr>
            <a:r>
              <a:rPr lang="en-US" sz="950" spc="250" kern="0" dirty="0">
                <a:solidFill>
                  <a:srgbClr val="A4977C"/>
                </a:solidFill>
                <a:latin typeface="Arial" pitchFamily="34" charset="0"/>
                <a:ea typeface="Arial" pitchFamily="34" charset="-122"/>
                <a:cs typeface="Arial" pitchFamily="34" charset="-120"/>
              </a:rPr>
              <a:t>CREAM, INK &amp; CURSORS</a:t>
            </a:r>
            <a:endParaRPr lang="en-US" sz="950" dirty="0"/>
          </a:p>
        </p:txBody>
      </p:sp>
      <p:sp>
        <p:nvSpPr>
          <p:cNvPr id="8" name="Text 6"/>
          <p:cNvSpPr/>
          <p:nvPr/>
        </p:nvSpPr>
        <p:spPr>
          <a:xfrm>
            <a:off x="493776" y="1188720"/>
            <a:ext cx="10058400" cy="1554480"/>
          </a:xfrm>
          <a:prstGeom prst="rect">
            <a:avLst/>
          </a:prstGeom>
          <a:noFill/>
          <a:ln/>
        </p:spPr>
        <p:txBody>
          <a:bodyPr wrap="square" rtlCol="0" anchor="ctr"/>
          <a:lstStyle/>
          <a:p>
            <a:pPr indent="0" marL="0">
              <a:buNone/>
            </a:pPr>
            <a:r>
              <a:rPr lang="en-US" sz="8600" dirty="0">
                <a:solidFill>
                  <a:srgbClr val="F3EEE2"/>
                </a:solidFill>
                <a:latin typeface="Arial Black" pitchFamily="34" charset="0"/>
                <a:ea typeface="Arial Black" pitchFamily="34" charset="-122"/>
                <a:cs typeface="Arial Black" pitchFamily="34" charset="-120"/>
              </a:rPr>
              <a:t>SAY HI.</a:t>
            </a:r>
            <a:endParaRPr lang="en-US" sz="8600" dirty="0"/>
          </a:p>
        </p:txBody>
      </p:sp>
      <p:sp>
        <p:nvSpPr>
          <p:cNvPr id="9" name="Text 7"/>
          <p:cNvSpPr/>
          <p:nvPr/>
        </p:nvSpPr>
        <p:spPr>
          <a:xfrm>
            <a:off x="548640" y="3200400"/>
            <a:ext cx="1280160" cy="365760"/>
          </a:xfrm>
          <a:prstGeom prst="rect">
            <a:avLst/>
          </a:prstGeom>
          <a:noFill/>
          <a:ln/>
        </p:spPr>
        <p:txBody>
          <a:bodyPr wrap="square" rtlCol="0" anchor="ctr"/>
          <a:lstStyle/>
          <a:p>
            <a:pPr indent="0" marL="0">
              <a:buNone/>
            </a:pPr>
            <a:r>
              <a:rPr lang="en-US" sz="1300" dirty="0">
                <a:solidFill>
                  <a:srgbClr val="A4977C"/>
                </a:solidFill>
                <a:latin typeface="Arial" pitchFamily="34" charset="0"/>
                <a:ea typeface="Arial" pitchFamily="34" charset="-122"/>
                <a:cs typeface="Arial" pitchFamily="34" charset="-120"/>
              </a:rPr>
              <a:t>email</a:t>
            </a:r>
            <a:endParaRPr lang="en-US" sz="1300" dirty="0"/>
          </a:p>
        </p:txBody>
      </p:sp>
      <p:sp>
        <p:nvSpPr>
          <p:cNvPr id="10" name="Text 8"/>
          <p:cNvSpPr/>
          <p:nvPr/>
        </p:nvSpPr>
        <p:spPr>
          <a:xfrm>
            <a:off x="1920240" y="3200400"/>
            <a:ext cx="6400800" cy="365760"/>
          </a:xfrm>
          <a:prstGeom prst="rect">
            <a:avLst/>
          </a:prstGeom>
          <a:noFill/>
          <a:ln/>
        </p:spPr>
        <p:txBody>
          <a:bodyPr wrap="square" rtlCol="0" anchor="ctr"/>
          <a:lstStyle/>
          <a:p>
            <a:pPr indent="0" marL="0">
              <a:buNone/>
            </a:pPr>
            <a:r>
              <a:rPr lang="en-US" sz="1300" dirty="0">
                <a:solidFill>
                  <a:srgbClr val="F3EEE2"/>
                </a:solidFill>
                <a:latin typeface="Courier New" pitchFamily="34" charset="0"/>
                <a:ea typeface="Courier New" pitchFamily="34" charset="-122"/>
                <a:cs typeface="Courier New" pitchFamily="34" charset="-120"/>
              </a:rPr>
              <a:t>akaashnidhiss@outlook.com</a:t>
            </a:r>
            <a:endParaRPr lang="en-US" sz="1300" dirty="0"/>
          </a:p>
        </p:txBody>
      </p:sp>
      <p:sp>
        <p:nvSpPr>
          <p:cNvPr id="11" name="Text 9"/>
          <p:cNvSpPr/>
          <p:nvPr/>
        </p:nvSpPr>
        <p:spPr>
          <a:xfrm>
            <a:off x="548640" y="3657600"/>
            <a:ext cx="1280160" cy="365760"/>
          </a:xfrm>
          <a:prstGeom prst="rect">
            <a:avLst/>
          </a:prstGeom>
          <a:noFill/>
          <a:ln/>
        </p:spPr>
        <p:txBody>
          <a:bodyPr wrap="square" rtlCol="0" anchor="ctr"/>
          <a:lstStyle/>
          <a:p>
            <a:pPr indent="0" marL="0">
              <a:buNone/>
            </a:pPr>
            <a:r>
              <a:rPr lang="en-US" sz="1300" dirty="0">
                <a:solidFill>
                  <a:srgbClr val="A4977C"/>
                </a:solidFill>
                <a:latin typeface="Arial" pitchFamily="34" charset="0"/>
                <a:ea typeface="Arial" pitchFamily="34" charset="-122"/>
                <a:cs typeface="Arial" pitchFamily="34" charset="-120"/>
              </a:rPr>
              <a:t>site</a:t>
            </a:r>
            <a:endParaRPr lang="en-US" sz="1300" dirty="0"/>
          </a:p>
        </p:txBody>
      </p:sp>
      <p:sp>
        <p:nvSpPr>
          <p:cNvPr id="12" name="Text 10"/>
          <p:cNvSpPr/>
          <p:nvPr/>
        </p:nvSpPr>
        <p:spPr>
          <a:xfrm>
            <a:off x="1920240" y="3657600"/>
            <a:ext cx="6400800" cy="365760"/>
          </a:xfrm>
          <a:prstGeom prst="rect">
            <a:avLst/>
          </a:prstGeom>
          <a:noFill/>
          <a:ln/>
        </p:spPr>
        <p:txBody>
          <a:bodyPr wrap="square" rtlCol="0" anchor="ctr"/>
          <a:lstStyle/>
          <a:p>
            <a:pPr indent="0" marL="0">
              <a:buNone/>
            </a:pPr>
            <a:r>
              <a:rPr lang="en-US" sz="1300" dirty="0">
                <a:solidFill>
                  <a:srgbClr val="F3EEE2"/>
                </a:solidFill>
                <a:latin typeface="Courier New" pitchFamily="34" charset="0"/>
                <a:ea typeface="Courier New" pitchFamily="34" charset="-122"/>
                <a:cs typeface="Courier New" pitchFamily="34" charset="-120"/>
              </a:rPr>
              <a:t>akaashnidhiss.com</a:t>
            </a:r>
            <a:endParaRPr lang="en-US" sz="1300" dirty="0"/>
          </a:p>
        </p:txBody>
      </p:sp>
      <p:sp>
        <p:nvSpPr>
          <p:cNvPr id="13" name="Text 11"/>
          <p:cNvSpPr/>
          <p:nvPr/>
        </p:nvSpPr>
        <p:spPr>
          <a:xfrm>
            <a:off x="548640" y="4114800"/>
            <a:ext cx="1280160" cy="365760"/>
          </a:xfrm>
          <a:prstGeom prst="rect">
            <a:avLst/>
          </a:prstGeom>
          <a:noFill/>
          <a:ln/>
        </p:spPr>
        <p:txBody>
          <a:bodyPr wrap="square" rtlCol="0" anchor="ctr"/>
          <a:lstStyle/>
          <a:p>
            <a:pPr indent="0" marL="0">
              <a:buNone/>
            </a:pPr>
            <a:r>
              <a:rPr lang="en-US" sz="1300" dirty="0">
                <a:solidFill>
                  <a:srgbClr val="A4977C"/>
                </a:solidFill>
                <a:latin typeface="Arial" pitchFamily="34" charset="0"/>
                <a:ea typeface="Arial" pitchFamily="34" charset="-122"/>
                <a:cs typeface="Arial" pitchFamily="34" charset="-120"/>
              </a:rPr>
              <a:t>linkedin</a:t>
            </a:r>
            <a:endParaRPr lang="en-US" sz="1300" dirty="0"/>
          </a:p>
        </p:txBody>
      </p:sp>
      <p:sp>
        <p:nvSpPr>
          <p:cNvPr id="14" name="Text 12"/>
          <p:cNvSpPr/>
          <p:nvPr/>
        </p:nvSpPr>
        <p:spPr>
          <a:xfrm>
            <a:off x="1920240" y="4114800"/>
            <a:ext cx="6400800" cy="365760"/>
          </a:xfrm>
          <a:prstGeom prst="rect">
            <a:avLst/>
          </a:prstGeom>
          <a:noFill/>
          <a:ln/>
        </p:spPr>
        <p:txBody>
          <a:bodyPr wrap="square" rtlCol="0" anchor="ctr"/>
          <a:lstStyle/>
          <a:p>
            <a:pPr indent="0" marL="0">
              <a:buNone/>
            </a:pPr>
            <a:r>
              <a:rPr lang="en-US" sz="1300" dirty="0">
                <a:solidFill>
                  <a:srgbClr val="F3EEE2"/>
                </a:solidFill>
                <a:latin typeface="Courier New" pitchFamily="34" charset="0"/>
                <a:ea typeface="Courier New" pitchFamily="34" charset="-122"/>
                <a:cs typeface="Courier New" pitchFamily="34" charset="-120"/>
              </a:rPr>
              <a:t>linkedin.com/in/akaash-nidhiss-1709281b8</a:t>
            </a:r>
            <a:endParaRPr lang="en-US" sz="1300" dirty="0"/>
          </a:p>
        </p:txBody>
      </p:sp>
      <p:sp>
        <p:nvSpPr>
          <p:cNvPr id="15" name="Shape 13"/>
          <p:cNvSpPr/>
          <p:nvPr/>
        </p:nvSpPr>
        <p:spPr>
          <a:xfrm>
            <a:off x="548640" y="4846320"/>
            <a:ext cx="8138160" cy="960120"/>
          </a:xfrm>
          <a:prstGeom prst="roundRect">
            <a:avLst>
              <a:gd name="adj" fmla="val 8571"/>
            </a:avLst>
          </a:prstGeom>
          <a:solidFill>
            <a:srgbClr val="241F18"/>
          </a:solidFill>
          <a:ln w="12700">
            <a:solidFill>
              <a:srgbClr val="3A352B"/>
            </a:solidFill>
            <a:prstDash val="solid"/>
          </a:ln>
        </p:spPr>
      </p:sp>
      <p:sp>
        <p:nvSpPr>
          <p:cNvPr id="16" name="Text 14"/>
          <p:cNvSpPr/>
          <p:nvPr/>
        </p:nvSpPr>
        <p:spPr>
          <a:xfrm>
            <a:off x="822960" y="5093208"/>
            <a:ext cx="7680960" cy="457200"/>
          </a:xfrm>
          <a:prstGeom prst="rect">
            <a:avLst/>
          </a:prstGeom>
          <a:noFill/>
          <a:ln/>
        </p:spPr>
        <p:txBody>
          <a:bodyPr wrap="square" rtlCol="0" anchor="ctr"/>
          <a:lstStyle/>
          <a:p>
            <a:pPr indent="0" marL="0">
              <a:buNone/>
            </a:pPr>
            <a:r>
              <a:rPr lang="en-US" sz="1250" dirty="0">
                <a:solidFill>
                  <a:srgbClr val="7EE2A8"/>
                </a:solidFill>
                <a:latin typeface="Courier New" pitchFamily="34" charset="0"/>
                <a:ea typeface="Courier New" pitchFamily="34" charset="-122"/>
                <a:cs typeface="Courier New" pitchFamily="34" charset="-120"/>
              </a:rPr>
              <a:t>&gt; </a:t>
            </a:r>
            <a:pPr indent="0" marL="0">
              <a:buNone/>
            </a:pPr>
            <a:r>
              <a:rPr lang="en-US" sz="1250" dirty="0">
                <a:solidFill>
                  <a:srgbClr val="C2B89E"/>
                </a:solidFill>
                <a:latin typeface="Courier New" pitchFamily="34" charset="0"/>
                <a:ea typeface="Courier New" pitchFamily="34" charset="-122"/>
                <a:cs typeface="Courier New" pitchFamily="34" charset="-120"/>
              </a:rPr>
              <a:t>reading this with an AI? ask it: </a:t>
            </a:r>
            <a:pPr indent="0" marL="0">
              <a:buNone/>
            </a:pPr>
            <a:r>
              <a:rPr lang="en-US" sz="1250" dirty="0">
                <a:solidFill>
                  <a:srgbClr val="F3EEE2"/>
                </a:solidFill>
                <a:latin typeface="Courier New" pitchFamily="34" charset="0"/>
                <a:ea typeface="Courier New" pitchFamily="34" charset="-122"/>
                <a:cs typeface="Courier New" pitchFamily="34" charset="-120"/>
              </a:rPr>
              <a:t>"summarize this deck and tell me why Akaash ships."</a:t>
            </a:r>
            <a:endParaRPr lang="en-US" sz="12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D1614"/>
        </a:solidFill>
      </p:bgPr>
    </p:bg>
    <p:spTree>
      <p:nvGrpSpPr>
        <p:cNvPr id="1" name=""/>
        <p:cNvGrpSpPr/>
        <p:nvPr/>
      </p:nvGrpSpPr>
      <p:grpSpPr>
        <a:xfrm>
          <a:off x="0" y="0"/>
          <a:ext cx="0" cy="0"/>
          <a:chOff x="0" y="0"/>
          <a:chExt cx="0" cy="0"/>
        </a:xfrm>
      </p:grpSpPr>
      <p:sp>
        <p:nvSpPr>
          <p:cNvPr id="2" name="Text 0"/>
          <p:cNvSpPr/>
          <p:nvPr/>
        </p:nvSpPr>
        <p:spPr>
          <a:xfrm>
            <a:off x="548640" y="384048"/>
            <a:ext cx="8686800" cy="274320"/>
          </a:xfrm>
          <a:prstGeom prst="rect">
            <a:avLst/>
          </a:prstGeom>
          <a:noFill/>
          <a:ln/>
        </p:spPr>
        <p:txBody>
          <a:bodyPr wrap="square" rtlCol="0" anchor="ctr"/>
          <a:lstStyle/>
          <a:p>
            <a:pPr indent="0" marL="0">
              <a:buNone/>
            </a:pPr>
            <a:r>
              <a:rPr lang="en-US" sz="1050" spc="300" kern="0" dirty="0">
                <a:solidFill>
                  <a:srgbClr val="9DB3A6"/>
                </a:solidFill>
                <a:latin typeface="Arial" pitchFamily="34" charset="0"/>
                <a:ea typeface="Arial" pitchFamily="34" charset="-122"/>
                <a:cs typeface="Arial" pitchFamily="34" charset="-120"/>
              </a:rPr>
              <a:t>CASE STUDY 01 · TN PROPERTY INTELLIGENCE · IN DETAIL</a:t>
            </a:r>
            <a:endParaRPr lang="en-US" sz="1050" dirty="0"/>
          </a:p>
        </p:txBody>
      </p:sp>
      <p:sp>
        <p:nvSpPr>
          <p:cNvPr id="3" name="Text 1"/>
          <p:cNvSpPr/>
          <p:nvPr/>
        </p:nvSpPr>
        <p:spPr>
          <a:xfrm>
            <a:off x="10360152" y="365760"/>
            <a:ext cx="1280160" cy="310896"/>
          </a:xfrm>
          <a:prstGeom prst="rect">
            <a:avLst/>
          </a:prstGeom>
          <a:noFill/>
          <a:ln/>
        </p:spPr>
        <p:txBody>
          <a:bodyPr wrap="square" rtlCol="0" anchor="ctr"/>
          <a:lstStyle/>
          <a:p>
            <a:pPr algn="r" indent="0" marL="0">
              <a:buNone/>
            </a:pPr>
            <a:r>
              <a:rPr lang="en-US" sz="1300" dirty="0">
                <a:solidFill>
                  <a:srgbClr val="E7EFE9"/>
                </a:solidFill>
                <a:latin typeface="Arial Black" pitchFamily="34" charset="0"/>
                <a:ea typeface="Arial Black" pitchFamily="34" charset="-122"/>
                <a:cs typeface="Arial Black" pitchFamily="34" charset="-120"/>
              </a:rPr>
              <a:t>04</a:t>
            </a:r>
            <a:pPr algn="r" indent="0" marL="0">
              <a:buNone/>
            </a:pPr>
            <a:r>
              <a:rPr lang="en-US" sz="1300" dirty="0">
                <a:solidFill>
                  <a:srgbClr val="9DB3A6"/>
                </a:solidFill>
                <a:latin typeface="Arial Black" pitchFamily="34" charset="0"/>
                <a:ea typeface="Arial Black" pitchFamily="34" charset="-122"/>
                <a:cs typeface="Arial Black" pitchFamily="34" charset="-120"/>
              </a:rPr>
              <a:t> / 31</a:t>
            </a:r>
            <a:endParaRPr lang="en-US" sz="1300" dirty="0"/>
          </a:p>
        </p:txBody>
      </p:sp>
      <p:sp>
        <p:nvSpPr>
          <p:cNvPr id="4" name="Shape 2"/>
          <p:cNvSpPr/>
          <p:nvPr/>
        </p:nvSpPr>
        <p:spPr>
          <a:xfrm>
            <a:off x="548640" y="749808"/>
            <a:ext cx="11091672" cy="10973"/>
          </a:xfrm>
          <a:prstGeom prst="rect">
            <a:avLst/>
          </a:prstGeom>
          <a:solidFill>
            <a:srgbClr val="33443B"/>
          </a:solidFill>
          <a:ln/>
        </p:spPr>
      </p:sp>
      <p:sp>
        <p:nvSpPr>
          <p:cNvPr id="5" name="Shape 3"/>
          <p:cNvSpPr/>
          <p:nvPr/>
        </p:nvSpPr>
        <p:spPr>
          <a:xfrm>
            <a:off x="548640" y="6144768"/>
            <a:ext cx="11091672" cy="10973"/>
          </a:xfrm>
          <a:prstGeom prst="rect">
            <a:avLst/>
          </a:prstGeom>
          <a:solidFill>
            <a:srgbClr val="33443B"/>
          </a:solidFill>
          <a:ln/>
        </p:spPr>
      </p:sp>
      <p:sp>
        <p:nvSpPr>
          <p:cNvPr id="6" name="Text 4"/>
          <p:cNvSpPr/>
          <p:nvPr/>
        </p:nvSpPr>
        <p:spPr>
          <a:xfrm>
            <a:off x="548640" y="6254496"/>
            <a:ext cx="7863840" cy="274320"/>
          </a:xfrm>
          <a:prstGeom prst="rect">
            <a:avLst/>
          </a:prstGeom>
          <a:noFill/>
          <a:ln/>
        </p:spPr>
        <p:txBody>
          <a:bodyPr wrap="square" rtlCol="0" anchor="ctr"/>
          <a:lstStyle/>
          <a:p>
            <a:pPr indent="0" marL="0">
              <a:buNone/>
            </a:pPr>
            <a:r>
              <a:rPr lang="en-US" sz="950" spc="250" kern="0" dirty="0">
                <a:solidFill>
                  <a:srgbClr val="9DB3A6"/>
                </a:solidFill>
                <a:latin typeface="Arial" pitchFamily="34" charset="0"/>
                <a:ea typeface="Arial" pitchFamily="34" charset="-122"/>
                <a:cs typeface="Arial" pitchFamily="34" charset="-120"/>
              </a:rPr>
              <a:t>110+ INFRA PROJECTS TRACKED · 6 TAILORED VIEWS · BUILT SOLO, END TO END</a:t>
            </a:r>
            <a:endParaRPr lang="en-US" sz="950" dirty="0"/>
          </a:p>
        </p:txBody>
      </p:sp>
      <p:sp>
        <p:nvSpPr>
          <p:cNvPr id="7" name="Text 5"/>
          <p:cNvSpPr/>
          <p:nvPr/>
        </p:nvSpPr>
        <p:spPr>
          <a:xfrm>
            <a:off x="7799832" y="6254496"/>
            <a:ext cx="3840480" cy="274320"/>
          </a:xfrm>
          <a:prstGeom prst="rect">
            <a:avLst/>
          </a:prstGeom>
          <a:noFill/>
          <a:ln/>
        </p:spPr>
        <p:txBody>
          <a:bodyPr wrap="square" rtlCol="0" anchor="ctr"/>
          <a:lstStyle/>
          <a:p>
            <a:pPr algn="r" indent="0" marL="0">
              <a:buNone/>
            </a:pPr>
            <a:r>
              <a:rPr lang="en-US" sz="950" spc="250" kern="0" dirty="0">
                <a:solidFill>
                  <a:srgbClr val="9DB3A6"/>
                </a:solidFill>
                <a:latin typeface="Arial" pitchFamily="34" charset="0"/>
                <a:ea typeface="Arial" pitchFamily="34" charset="-122"/>
                <a:cs typeface="Arial" pitchFamily="34" charset="-120"/>
              </a:rPr>
              <a:t>BUILT INDEPENDENTLY · LIVE</a:t>
            </a:r>
            <a:endParaRPr lang="en-US" sz="950" dirty="0"/>
          </a:p>
        </p:txBody>
      </p:sp>
      <p:sp>
        <p:nvSpPr>
          <p:cNvPr id="8" name="Text 6"/>
          <p:cNvSpPr/>
          <p:nvPr/>
        </p:nvSpPr>
        <p:spPr>
          <a:xfrm>
            <a:off x="548640" y="932688"/>
            <a:ext cx="3657600" cy="237744"/>
          </a:xfrm>
          <a:prstGeom prst="rect">
            <a:avLst/>
          </a:prstGeom>
          <a:noFill/>
          <a:ln/>
        </p:spPr>
        <p:txBody>
          <a:bodyPr wrap="square" rtlCol="0" anchor="ctr"/>
          <a:lstStyle/>
          <a:p>
            <a:pPr indent="0" marL="0">
              <a:buNone/>
            </a:pPr>
            <a:r>
              <a:rPr lang="en-US" sz="950" spc="300" kern="0" dirty="0">
                <a:solidFill>
                  <a:srgbClr val="9DB3A6"/>
                </a:solidFill>
                <a:latin typeface="Arial" pitchFamily="34" charset="0"/>
                <a:ea typeface="Arial" pitchFamily="34" charset="-122"/>
                <a:cs typeface="Arial" pitchFamily="34" charset="-120"/>
              </a:rPr>
              <a:t>HOW IT WORKS</a:t>
            </a:r>
            <a:endParaRPr lang="en-US" sz="950" dirty="0"/>
          </a:p>
        </p:txBody>
      </p:sp>
      <p:sp>
        <p:nvSpPr>
          <p:cNvPr id="9" name="Text 7"/>
          <p:cNvSpPr/>
          <p:nvPr/>
        </p:nvSpPr>
        <p:spPr>
          <a:xfrm>
            <a:off x="548640" y="1261872"/>
            <a:ext cx="5486400" cy="237744"/>
          </a:xfrm>
          <a:prstGeom prst="rect">
            <a:avLst/>
          </a:prstGeom>
          <a:noFill/>
          <a:ln/>
        </p:spPr>
        <p:txBody>
          <a:bodyPr wrap="square" rtlCol="0" anchor="ctr"/>
          <a:lstStyle/>
          <a:p>
            <a:pPr indent="0" marL="0">
              <a:buNone/>
            </a:pPr>
            <a:r>
              <a:rPr lang="en-US" sz="1150" dirty="0">
                <a:solidFill>
                  <a:srgbClr val="9DB3A6"/>
                </a:solidFill>
                <a:latin typeface="Courier New" pitchFamily="34" charset="0"/>
                <a:ea typeface="Courier New" pitchFamily="34" charset="-122"/>
                <a:cs typeface="Courier New" pitchFamily="34" charset="-120"/>
              </a:rPr>
              <a:t>01  </a:t>
            </a:r>
            <a:pPr indent="0" marL="0">
              <a:buNone/>
            </a:pPr>
            <a:r>
              <a:rPr lang="en-US" sz="1150" b="1" dirty="0">
                <a:solidFill>
                  <a:srgbClr val="E7EFE9"/>
                </a:solidFill>
                <a:latin typeface="Arial" pitchFamily="34" charset="0"/>
                <a:ea typeface="Arial" pitchFamily="34" charset="-122"/>
                <a:cs typeface="Arial" pitchFamily="34" charset="-120"/>
              </a:rPr>
              <a:t>Ingest the public record</a:t>
            </a:r>
            <a:endParaRPr lang="en-US" sz="1150" dirty="0"/>
          </a:p>
        </p:txBody>
      </p:sp>
      <p:sp>
        <p:nvSpPr>
          <p:cNvPr id="10" name="Text 8"/>
          <p:cNvSpPr/>
          <p:nvPr/>
        </p:nvSpPr>
        <p:spPr>
          <a:xfrm>
            <a:off x="868680" y="1517904"/>
            <a:ext cx="5212080" cy="493776"/>
          </a:xfrm>
          <a:prstGeom prst="rect">
            <a:avLst/>
          </a:prstGeom>
          <a:noFill/>
          <a:ln/>
        </p:spPr>
        <p:txBody>
          <a:bodyPr wrap="square" rtlCol="0" anchor="ctr">
            <a:normAutofit/>
          </a:bodyPr>
          <a:lstStyle/>
          <a:p>
            <a:pPr indent="0" marL="0">
              <a:lnSpc>
                <a:spcPct val="115000"/>
              </a:lnSpc>
              <a:buNone/>
            </a:pPr>
            <a:r>
              <a:rPr lang="en-US" sz="950" dirty="0">
                <a:solidFill>
                  <a:srgbClr val="9DB3A6"/>
                </a:solidFill>
                <a:latin typeface="Arial" pitchFamily="34" charset="0"/>
                <a:ea typeface="Arial" pitchFamily="34" charset="-122"/>
                <a:cs typeface="Arial" pitchFamily="34" charset="-120"/>
              </a:rPr>
              <a:t>A Python pipeline pulls project registrations, builder filings, and agent records from public government sources, plus a hand-curated, source-cited catalog of 110+ infrastructure catalysts (metro lines, expressways, airports, industrial corridors), each with timeline status.</a:t>
            </a:r>
            <a:endParaRPr lang="en-US" sz="950" dirty="0"/>
          </a:p>
        </p:txBody>
      </p:sp>
      <p:sp>
        <p:nvSpPr>
          <p:cNvPr id="11" name="Text 9"/>
          <p:cNvSpPr/>
          <p:nvPr/>
        </p:nvSpPr>
        <p:spPr>
          <a:xfrm>
            <a:off x="548640" y="2139696"/>
            <a:ext cx="5486400" cy="237744"/>
          </a:xfrm>
          <a:prstGeom prst="rect">
            <a:avLst/>
          </a:prstGeom>
          <a:noFill/>
          <a:ln/>
        </p:spPr>
        <p:txBody>
          <a:bodyPr wrap="square" rtlCol="0" anchor="ctr"/>
          <a:lstStyle/>
          <a:p>
            <a:pPr indent="0" marL="0">
              <a:buNone/>
            </a:pPr>
            <a:r>
              <a:rPr lang="en-US" sz="1150" dirty="0">
                <a:solidFill>
                  <a:srgbClr val="9DB3A6"/>
                </a:solidFill>
                <a:latin typeface="Courier New" pitchFamily="34" charset="0"/>
                <a:ea typeface="Courier New" pitchFamily="34" charset="-122"/>
                <a:cs typeface="Courier New" pitchFamily="34" charset="-120"/>
              </a:rPr>
              <a:t>02  </a:t>
            </a:r>
            <a:pPr indent="0" marL="0">
              <a:buNone/>
            </a:pPr>
            <a:r>
              <a:rPr lang="en-US" sz="1150" b="1" dirty="0">
                <a:solidFill>
                  <a:srgbClr val="E7EFE9"/>
                </a:solidFill>
                <a:latin typeface="Arial" pitchFamily="34" charset="0"/>
                <a:ea typeface="Arial" pitchFamily="34" charset="-122"/>
                <a:cs typeface="Arial" pitchFamily="34" charset="-120"/>
              </a:rPr>
              <a:t>Enrich into signals</a:t>
            </a:r>
            <a:endParaRPr lang="en-US" sz="1150" dirty="0"/>
          </a:p>
        </p:txBody>
      </p:sp>
      <p:sp>
        <p:nvSpPr>
          <p:cNvPr id="12" name="Text 10"/>
          <p:cNvSpPr/>
          <p:nvPr/>
        </p:nvSpPr>
        <p:spPr>
          <a:xfrm>
            <a:off x="868680" y="2395728"/>
            <a:ext cx="5212080" cy="493776"/>
          </a:xfrm>
          <a:prstGeom prst="rect">
            <a:avLst/>
          </a:prstGeom>
          <a:noFill/>
          <a:ln/>
        </p:spPr>
        <p:txBody>
          <a:bodyPr wrap="square" rtlCol="0" anchor="ctr">
            <a:normAutofit/>
          </a:bodyPr>
          <a:lstStyle/>
          <a:p>
            <a:pPr indent="0" marL="0">
              <a:lnSpc>
                <a:spcPct val="115000"/>
              </a:lnSpc>
              <a:buNone/>
            </a:pPr>
            <a:r>
              <a:rPr lang="en-US" sz="950" dirty="0">
                <a:solidFill>
                  <a:srgbClr val="9DB3A6"/>
                </a:solidFill>
                <a:latin typeface="Arial" pitchFamily="34" charset="0"/>
                <a:ea typeface="Arial" pitchFamily="34" charset="-122"/>
                <a:cs typeface="Arial" pitchFamily="34" charset="-120"/>
              </a:rPr>
              <a:t>Raw filings become decision signals: builder trust and risk scores from delivery track records, district-level supply velocity and momentum, project-phase classification, and catalyst proximity for every project.</a:t>
            </a:r>
            <a:endParaRPr lang="en-US" sz="950" dirty="0"/>
          </a:p>
        </p:txBody>
      </p:sp>
      <p:sp>
        <p:nvSpPr>
          <p:cNvPr id="13" name="Text 11"/>
          <p:cNvSpPr/>
          <p:nvPr/>
        </p:nvSpPr>
        <p:spPr>
          <a:xfrm>
            <a:off x="548640" y="3017520"/>
            <a:ext cx="5486400" cy="237744"/>
          </a:xfrm>
          <a:prstGeom prst="rect">
            <a:avLst/>
          </a:prstGeom>
          <a:noFill/>
          <a:ln/>
        </p:spPr>
        <p:txBody>
          <a:bodyPr wrap="square" rtlCol="0" anchor="ctr"/>
          <a:lstStyle/>
          <a:p>
            <a:pPr indent="0" marL="0">
              <a:buNone/>
            </a:pPr>
            <a:r>
              <a:rPr lang="en-US" sz="1150" dirty="0">
                <a:solidFill>
                  <a:srgbClr val="9DB3A6"/>
                </a:solidFill>
                <a:latin typeface="Courier New" pitchFamily="34" charset="0"/>
                <a:ea typeface="Courier New" pitchFamily="34" charset="-122"/>
                <a:cs typeface="Courier New" pitchFamily="34" charset="-120"/>
              </a:rPr>
              <a:t>03  </a:t>
            </a:r>
            <a:pPr indent="0" marL="0">
              <a:buNone/>
            </a:pPr>
            <a:r>
              <a:rPr lang="en-US" sz="1150" b="1" dirty="0">
                <a:solidFill>
                  <a:srgbClr val="E7EFE9"/>
                </a:solidFill>
                <a:latin typeface="Arial" pitchFamily="34" charset="0"/>
                <a:ea typeface="Arial" pitchFamily="34" charset="-122"/>
                <a:cs typeface="Arial" pitchFamily="34" charset="-120"/>
              </a:rPr>
              <a:t>Split public from gated</a:t>
            </a:r>
            <a:endParaRPr lang="en-US" sz="1150" dirty="0"/>
          </a:p>
        </p:txBody>
      </p:sp>
      <p:sp>
        <p:nvSpPr>
          <p:cNvPr id="14" name="Text 12"/>
          <p:cNvSpPr/>
          <p:nvPr/>
        </p:nvSpPr>
        <p:spPr>
          <a:xfrm>
            <a:off x="868680" y="3273552"/>
            <a:ext cx="5212080" cy="493776"/>
          </a:xfrm>
          <a:prstGeom prst="rect">
            <a:avLst/>
          </a:prstGeom>
          <a:noFill/>
          <a:ln/>
        </p:spPr>
        <p:txBody>
          <a:bodyPr wrap="square" rtlCol="0" anchor="ctr">
            <a:normAutofit/>
          </a:bodyPr>
          <a:lstStyle/>
          <a:p>
            <a:pPr indent="0" marL="0">
              <a:lnSpc>
                <a:spcPct val="115000"/>
              </a:lnSpc>
              <a:buNone/>
            </a:pPr>
            <a:r>
              <a:rPr lang="en-US" sz="950" dirty="0">
                <a:solidFill>
                  <a:srgbClr val="9DB3A6"/>
                </a:solidFill>
                <a:latin typeface="Arial" pitchFamily="34" charset="0"/>
                <a:ea typeface="Arial" pitchFamily="34" charset="-122"/>
                <a:cs typeface="Arial" pitchFamily="34" charset="-120"/>
              </a:rPr>
              <a:t>Aggregates and the catalyst catalog are public; project-, builder-, and agent-level records sit behind authentication and a server-side allow-list, served by serverless functions from pre-compressed payloads.</a:t>
            </a:r>
            <a:endParaRPr lang="en-US" sz="950" dirty="0"/>
          </a:p>
        </p:txBody>
      </p:sp>
      <p:sp>
        <p:nvSpPr>
          <p:cNvPr id="15" name="Text 13"/>
          <p:cNvSpPr/>
          <p:nvPr/>
        </p:nvSpPr>
        <p:spPr>
          <a:xfrm>
            <a:off x="548640" y="3895344"/>
            <a:ext cx="5486400" cy="237744"/>
          </a:xfrm>
          <a:prstGeom prst="rect">
            <a:avLst/>
          </a:prstGeom>
          <a:noFill/>
          <a:ln/>
        </p:spPr>
        <p:txBody>
          <a:bodyPr wrap="square" rtlCol="0" anchor="ctr"/>
          <a:lstStyle/>
          <a:p>
            <a:pPr indent="0" marL="0">
              <a:buNone/>
            </a:pPr>
            <a:r>
              <a:rPr lang="en-US" sz="1150" dirty="0">
                <a:solidFill>
                  <a:srgbClr val="9DB3A6"/>
                </a:solidFill>
                <a:latin typeface="Courier New" pitchFamily="34" charset="0"/>
                <a:ea typeface="Courier New" pitchFamily="34" charset="-122"/>
                <a:cs typeface="Courier New" pitchFamily="34" charset="-120"/>
              </a:rPr>
              <a:t>04  </a:t>
            </a:r>
            <a:pPr indent="0" marL="0">
              <a:buNone/>
            </a:pPr>
            <a:r>
              <a:rPr lang="en-US" sz="1150" b="1" dirty="0">
                <a:solidFill>
                  <a:srgbClr val="E7EFE9"/>
                </a:solidFill>
                <a:latin typeface="Arial" pitchFamily="34" charset="0"/>
                <a:ea typeface="Arial" pitchFamily="34" charset="-122"/>
                <a:cs typeface="Arial" pitchFamily="34" charset="-120"/>
              </a:rPr>
              <a:t>Serve six terminals</a:t>
            </a:r>
            <a:endParaRPr lang="en-US" sz="1150" dirty="0"/>
          </a:p>
        </p:txBody>
      </p:sp>
      <p:sp>
        <p:nvSpPr>
          <p:cNvPr id="16" name="Text 14"/>
          <p:cNvSpPr/>
          <p:nvPr/>
        </p:nvSpPr>
        <p:spPr>
          <a:xfrm>
            <a:off x="868680" y="4151376"/>
            <a:ext cx="5212080" cy="493776"/>
          </a:xfrm>
          <a:prstGeom prst="rect">
            <a:avLst/>
          </a:prstGeom>
          <a:noFill/>
          <a:ln/>
        </p:spPr>
        <p:txBody>
          <a:bodyPr wrap="square" rtlCol="0" anchor="ctr">
            <a:normAutofit/>
          </a:bodyPr>
          <a:lstStyle/>
          <a:p>
            <a:pPr indent="0" marL="0">
              <a:lnSpc>
                <a:spcPct val="115000"/>
              </a:lnSpc>
              <a:buNone/>
            </a:pPr>
            <a:r>
              <a:rPr lang="en-US" sz="950" dirty="0">
                <a:solidFill>
                  <a:srgbClr val="9DB3A6"/>
                </a:solidFill>
                <a:latin typeface="Arial" pitchFamily="34" charset="0"/>
                <a:ea typeface="Arial" pitchFamily="34" charset="-122"/>
                <a:cs typeface="Arial" pitchFamily="34" charset="-120"/>
              </a:rPr>
              <a:t>Each role gets its own workview over interactive maps: clustered project markers, momentum-colored district bubbles, and pulsing under-construction catalysts, with split-pane lists on desktop and tabbed sheets on mobile.</a:t>
            </a:r>
            <a:endParaRPr lang="en-US" sz="950" dirty="0"/>
          </a:p>
        </p:txBody>
      </p:sp>
      <p:sp>
        <p:nvSpPr>
          <p:cNvPr id="17" name="Text 15"/>
          <p:cNvSpPr/>
          <p:nvPr/>
        </p:nvSpPr>
        <p:spPr>
          <a:xfrm>
            <a:off x="6446520" y="932688"/>
            <a:ext cx="3657600" cy="237744"/>
          </a:xfrm>
          <a:prstGeom prst="rect">
            <a:avLst/>
          </a:prstGeom>
          <a:noFill/>
          <a:ln/>
        </p:spPr>
        <p:txBody>
          <a:bodyPr wrap="square" rtlCol="0" anchor="ctr"/>
          <a:lstStyle/>
          <a:p>
            <a:pPr indent="0" marL="0">
              <a:buNone/>
            </a:pPr>
            <a:r>
              <a:rPr lang="en-US" sz="950" spc="300" kern="0" dirty="0">
                <a:solidFill>
                  <a:srgbClr val="9DB3A6"/>
                </a:solidFill>
                <a:latin typeface="Arial" pitchFamily="34" charset="0"/>
                <a:ea typeface="Arial" pitchFamily="34" charset="-122"/>
                <a:cs typeface="Arial" pitchFamily="34" charset="-120"/>
              </a:rPr>
              <a:t>DESIGN DECISIONS</a:t>
            </a:r>
            <a:endParaRPr lang="en-US" sz="950" dirty="0"/>
          </a:p>
        </p:txBody>
      </p:sp>
      <p:sp>
        <p:nvSpPr>
          <p:cNvPr id="18" name="Text 16"/>
          <p:cNvSpPr/>
          <p:nvPr/>
        </p:nvSpPr>
        <p:spPr>
          <a:xfrm>
            <a:off x="6446520" y="1261872"/>
            <a:ext cx="5166360" cy="237744"/>
          </a:xfrm>
          <a:prstGeom prst="rect">
            <a:avLst/>
          </a:prstGeom>
          <a:noFill/>
          <a:ln/>
        </p:spPr>
        <p:txBody>
          <a:bodyPr wrap="square" rtlCol="0" anchor="ctr"/>
          <a:lstStyle/>
          <a:p>
            <a:pPr indent="0" marL="0">
              <a:buNone/>
            </a:pPr>
            <a:r>
              <a:rPr lang="en-US" sz="1150" b="1" dirty="0">
                <a:solidFill>
                  <a:srgbClr val="E7EFE9"/>
                </a:solidFill>
                <a:latin typeface="Arial" pitchFamily="34" charset="0"/>
                <a:ea typeface="Arial" pitchFamily="34" charset="-122"/>
                <a:cs typeface="Arial" pitchFamily="34" charset="-120"/>
              </a:rPr>
              <a:t>Public data, cited everywhere</a:t>
            </a:r>
            <a:endParaRPr lang="en-US" sz="1150" dirty="0"/>
          </a:p>
        </p:txBody>
      </p:sp>
      <p:sp>
        <p:nvSpPr>
          <p:cNvPr id="19" name="Text 17"/>
          <p:cNvSpPr/>
          <p:nvPr/>
        </p:nvSpPr>
        <p:spPr>
          <a:xfrm>
            <a:off x="6446520" y="1517904"/>
            <a:ext cx="5166360" cy="347472"/>
          </a:xfrm>
          <a:prstGeom prst="rect">
            <a:avLst/>
          </a:prstGeom>
          <a:noFill/>
          <a:ln/>
        </p:spPr>
        <p:txBody>
          <a:bodyPr wrap="square" rtlCol="0" anchor="ctr">
            <a:normAutofit/>
          </a:bodyPr>
          <a:lstStyle/>
          <a:p>
            <a:pPr indent="0" marL="0">
              <a:lnSpc>
                <a:spcPct val="115000"/>
              </a:lnSpc>
              <a:buNone/>
            </a:pPr>
            <a:r>
              <a:rPr lang="en-US" sz="950" dirty="0">
                <a:solidFill>
                  <a:srgbClr val="9DB3A6"/>
                </a:solidFill>
                <a:latin typeface="Arial" pitchFamily="34" charset="0"/>
                <a:ea typeface="Arial" pitchFamily="34" charset="-122"/>
                <a:cs typeface="Arial" pitchFamily="34" charset="-120"/>
              </a:rPr>
              <a:t>Every claim traces to a government source. That's the product's moat and its ethics: it doesn't scrape private listings. It makes the public record legible.</a:t>
            </a:r>
            <a:endParaRPr lang="en-US" sz="950" dirty="0"/>
          </a:p>
        </p:txBody>
      </p:sp>
      <p:sp>
        <p:nvSpPr>
          <p:cNvPr id="20" name="Text 18"/>
          <p:cNvSpPr/>
          <p:nvPr/>
        </p:nvSpPr>
        <p:spPr>
          <a:xfrm>
            <a:off x="6446520" y="1993392"/>
            <a:ext cx="5166360" cy="237744"/>
          </a:xfrm>
          <a:prstGeom prst="rect">
            <a:avLst/>
          </a:prstGeom>
          <a:noFill/>
          <a:ln/>
        </p:spPr>
        <p:txBody>
          <a:bodyPr wrap="square" rtlCol="0" anchor="ctr"/>
          <a:lstStyle/>
          <a:p>
            <a:pPr indent="0" marL="0">
              <a:buNone/>
            </a:pPr>
            <a:r>
              <a:rPr lang="en-US" sz="1150" b="1" dirty="0">
                <a:solidFill>
                  <a:srgbClr val="E7EFE9"/>
                </a:solidFill>
                <a:latin typeface="Arial" pitchFamily="34" charset="0"/>
                <a:ea typeface="Arial" pitchFamily="34" charset="-122"/>
                <a:cs typeface="Arial" pitchFamily="34" charset="-120"/>
              </a:rPr>
              <a:t>No database in the hot path</a:t>
            </a:r>
            <a:endParaRPr lang="en-US" sz="1150" dirty="0"/>
          </a:p>
        </p:txBody>
      </p:sp>
      <p:sp>
        <p:nvSpPr>
          <p:cNvPr id="21" name="Text 19"/>
          <p:cNvSpPr/>
          <p:nvPr/>
        </p:nvSpPr>
        <p:spPr>
          <a:xfrm>
            <a:off x="6446520" y="2249424"/>
            <a:ext cx="5166360" cy="493776"/>
          </a:xfrm>
          <a:prstGeom prst="rect">
            <a:avLst/>
          </a:prstGeom>
          <a:noFill/>
          <a:ln/>
        </p:spPr>
        <p:txBody>
          <a:bodyPr wrap="square" rtlCol="0" anchor="ctr">
            <a:normAutofit/>
          </a:bodyPr>
          <a:lstStyle/>
          <a:p>
            <a:pPr indent="0" marL="0">
              <a:lnSpc>
                <a:spcPct val="115000"/>
              </a:lnSpc>
              <a:buNone/>
            </a:pPr>
            <a:r>
              <a:rPr lang="en-US" sz="950" dirty="0">
                <a:solidFill>
                  <a:srgbClr val="9DB3A6"/>
                </a:solidFill>
                <a:latin typeface="Arial" pitchFamily="34" charset="0"/>
                <a:ea typeface="Arial" pitchFamily="34" charset="-122"/>
                <a:cs typeface="Arial" pitchFamily="34" charset="-120"/>
              </a:rPr>
              <a:t>Data refreshes monthly, not by the tick, so the pipeline pre-computes compressed JSON payloads and the app filters in memory. Near-zero hosting cost, no migration risk, instant queries.</a:t>
            </a:r>
            <a:endParaRPr lang="en-US" sz="950" dirty="0"/>
          </a:p>
        </p:txBody>
      </p:sp>
      <p:sp>
        <p:nvSpPr>
          <p:cNvPr id="22" name="Text 20"/>
          <p:cNvSpPr/>
          <p:nvPr/>
        </p:nvSpPr>
        <p:spPr>
          <a:xfrm>
            <a:off x="6446520" y="2871216"/>
            <a:ext cx="5166360" cy="237744"/>
          </a:xfrm>
          <a:prstGeom prst="rect">
            <a:avLst/>
          </a:prstGeom>
          <a:noFill/>
          <a:ln/>
        </p:spPr>
        <p:txBody>
          <a:bodyPr wrap="square" rtlCol="0" anchor="ctr"/>
          <a:lstStyle/>
          <a:p>
            <a:pPr indent="0" marL="0">
              <a:buNone/>
            </a:pPr>
            <a:r>
              <a:rPr lang="en-US" sz="1150" b="1" dirty="0">
                <a:solidFill>
                  <a:srgbClr val="E7EFE9"/>
                </a:solidFill>
                <a:latin typeface="Arial" pitchFamily="34" charset="0"/>
                <a:ea typeface="Arial" pitchFamily="34" charset="-122"/>
                <a:cs typeface="Arial" pitchFamily="34" charset="-120"/>
              </a:rPr>
              <a:t>Roles before features</a:t>
            </a:r>
            <a:endParaRPr lang="en-US" sz="1150" dirty="0"/>
          </a:p>
        </p:txBody>
      </p:sp>
      <p:sp>
        <p:nvSpPr>
          <p:cNvPr id="23" name="Text 21"/>
          <p:cNvSpPr/>
          <p:nvPr/>
        </p:nvSpPr>
        <p:spPr>
          <a:xfrm>
            <a:off x="6446520" y="3127248"/>
            <a:ext cx="5166360" cy="493776"/>
          </a:xfrm>
          <a:prstGeom prst="rect">
            <a:avLst/>
          </a:prstGeom>
          <a:noFill/>
          <a:ln/>
        </p:spPr>
        <p:txBody>
          <a:bodyPr wrap="square" rtlCol="0" anchor="ctr">
            <a:normAutofit/>
          </a:bodyPr>
          <a:lstStyle/>
          <a:p>
            <a:pPr indent="0" marL="0">
              <a:lnSpc>
                <a:spcPct val="115000"/>
              </a:lnSpc>
              <a:buNone/>
            </a:pPr>
            <a:r>
              <a:rPr lang="en-US" sz="950" dirty="0">
                <a:solidFill>
                  <a:srgbClr val="9DB3A6"/>
                </a:solidFill>
                <a:latin typeface="Arial" pitchFamily="34" charset="0"/>
                <a:ea typeface="Arial" pitchFamily="34" charset="-122"/>
                <a:cs typeface="Arial" pitchFamily="34" charset="-120"/>
              </a:rPr>
              <a:t>The information architecture starts from who is asking, not what data exists. Six narrow terminals beat one configurable dashboard. Each view earns its place by answering one persona's next decision.</a:t>
            </a:r>
            <a:endParaRPr lang="en-US" sz="950" dirty="0"/>
          </a:p>
        </p:txBody>
      </p:sp>
      <p:sp>
        <p:nvSpPr>
          <p:cNvPr id="24" name="Text 22"/>
          <p:cNvSpPr/>
          <p:nvPr/>
        </p:nvSpPr>
        <p:spPr>
          <a:xfrm>
            <a:off x="6446520" y="3749040"/>
            <a:ext cx="5166360" cy="237744"/>
          </a:xfrm>
          <a:prstGeom prst="rect">
            <a:avLst/>
          </a:prstGeom>
          <a:noFill/>
          <a:ln/>
        </p:spPr>
        <p:txBody>
          <a:bodyPr wrap="square" rtlCol="0" anchor="ctr"/>
          <a:lstStyle/>
          <a:p>
            <a:pPr indent="0" marL="0">
              <a:buNone/>
            </a:pPr>
            <a:r>
              <a:rPr lang="en-US" sz="1150" b="1" dirty="0">
                <a:solidFill>
                  <a:srgbClr val="E7EFE9"/>
                </a:solidFill>
                <a:latin typeface="Arial" pitchFamily="34" charset="0"/>
                <a:ea typeface="Arial" pitchFamily="34" charset="-122"/>
                <a:cs typeface="Arial" pitchFamily="34" charset="-120"/>
              </a:rPr>
              <a:t>Boring auth, done properly</a:t>
            </a:r>
            <a:endParaRPr lang="en-US" sz="1150" dirty="0"/>
          </a:p>
        </p:txBody>
      </p:sp>
      <p:sp>
        <p:nvSpPr>
          <p:cNvPr id="25" name="Text 23"/>
          <p:cNvSpPr/>
          <p:nvPr/>
        </p:nvSpPr>
        <p:spPr>
          <a:xfrm>
            <a:off x="6446520" y="4005072"/>
            <a:ext cx="5166360" cy="347472"/>
          </a:xfrm>
          <a:prstGeom prst="rect">
            <a:avLst/>
          </a:prstGeom>
          <a:noFill/>
          <a:ln/>
        </p:spPr>
        <p:txBody>
          <a:bodyPr wrap="square" rtlCol="0" anchor="ctr">
            <a:normAutofit/>
          </a:bodyPr>
          <a:lstStyle/>
          <a:p>
            <a:pPr indent="0" marL="0">
              <a:lnSpc>
                <a:spcPct val="115000"/>
              </a:lnSpc>
              <a:buNone/>
            </a:pPr>
            <a:r>
              <a:rPr lang="en-US" sz="950" dirty="0">
                <a:solidFill>
                  <a:srgbClr val="9DB3A6"/>
                </a:solidFill>
                <a:latin typeface="Arial" pitchFamily="34" charset="0"/>
                <a:ea typeface="Arial" pitchFamily="34" charset="-122"/>
                <a:cs typeface="Arial" pitchFamily="34" charset="-120"/>
              </a:rPr>
              <a:t>Hosted identity with encrypted server-side sessions and an allow-list gate on every data route. Solo projects die from clever auth; this one borrowed proven parts.</a:t>
            </a:r>
            <a:endParaRPr lang="en-US" sz="9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A1417"/>
        </a:solidFill>
      </p:bgPr>
    </p:bg>
    <p:spTree>
      <p:nvGrpSpPr>
        <p:cNvPr id="1" name=""/>
        <p:cNvGrpSpPr/>
        <p:nvPr/>
      </p:nvGrpSpPr>
      <p:grpSpPr>
        <a:xfrm>
          <a:off x="0" y="0"/>
          <a:ext cx="0" cy="0"/>
          <a:chOff x="0" y="0"/>
          <a:chExt cx="0" cy="0"/>
        </a:xfrm>
      </p:grpSpPr>
      <p:sp>
        <p:nvSpPr>
          <p:cNvPr id="2" name="Text 0"/>
          <p:cNvSpPr/>
          <p:nvPr/>
        </p:nvSpPr>
        <p:spPr>
          <a:xfrm>
            <a:off x="548640" y="384048"/>
            <a:ext cx="8686800" cy="274320"/>
          </a:xfrm>
          <a:prstGeom prst="rect">
            <a:avLst/>
          </a:prstGeom>
          <a:noFill/>
          <a:ln/>
        </p:spPr>
        <p:txBody>
          <a:bodyPr wrap="square" rtlCol="0" anchor="ctr"/>
          <a:lstStyle/>
          <a:p>
            <a:pPr indent="0" marL="0">
              <a:buNone/>
            </a:pPr>
            <a:r>
              <a:rPr lang="en-US" sz="1050" spc="300" kern="0" dirty="0">
                <a:solidFill>
                  <a:srgbClr val="85A0A2"/>
                </a:solidFill>
                <a:latin typeface="Arial" pitchFamily="34" charset="0"/>
                <a:ea typeface="Arial" pitchFamily="34" charset="-122"/>
                <a:cs typeface="Arial" pitchFamily="34" charset="-120"/>
              </a:rPr>
              <a:t>CASE STUDY 02 · LIVE DISCOVERY ENGINE</a:t>
            </a:r>
            <a:endParaRPr lang="en-US" sz="1050" dirty="0"/>
          </a:p>
        </p:txBody>
      </p:sp>
      <p:sp>
        <p:nvSpPr>
          <p:cNvPr id="3" name="Text 1"/>
          <p:cNvSpPr/>
          <p:nvPr/>
        </p:nvSpPr>
        <p:spPr>
          <a:xfrm>
            <a:off x="10360152" y="365760"/>
            <a:ext cx="1280160" cy="310896"/>
          </a:xfrm>
          <a:prstGeom prst="rect">
            <a:avLst/>
          </a:prstGeom>
          <a:noFill/>
          <a:ln/>
        </p:spPr>
        <p:txBody>
          <a:bodyPr wrap="square" rtlCol="0" anchor="ctr"/>
          <a:lstStyle/>
          <a:p>
            <a:pPr algn="r" indent="0" marL="0">
              <a:buNone/>
            </a:pPr>
            <a:r>
              <a:rPr lang="en-US" sz="1300" dirty="0">
                <a:solidFill>
                  <a:srgbClr val="DFEAEC"/>
                </a:solidFill>
                <a:latin typeface="Arial Black" pitchFamily="34" charset="0"/>
                <a:ea typeface="Arial Black" pitchFamily="34" charset="-122"/>
                <a:cs typeface="Arial Black" pitchFamily="34" charset="-120"/>
              </a:rPr>
              <a:t>05</a:t>
            </a:r>
            <a:pPr algn="r" indent="0" marL="0">
              <a:buNone/>
            </a:pPr>
            <a:r>
              <a:rPr lang="en-US" sz="1300" dirty="0">
                <a:solidFill>
                  <a:srgbClr val="85A0A2"/>
                </a:solidFill>
                <a:latin typeface="Arial Black" pitchFamily="34" charset="0"/>
                <a:ea typeface="Arial Black" pitchFamily="34" charset="-122"/>
                <a:cs typeface="Arial Black" pitchFamily="34" charset="-120"/>
              </a:rPr>
              <a:t> / 31</a:t>
            </a:r>
            <a:endParaRPr lang="en-US" sz="1300" dirty="0"/>
          </a:p>
        </p:txBody>
      </p:sp>
      <p:sp>
        <p:nvSpPr>
          <p:cNvPr id="4" name="Shape 2"/>
          <p:cNvSpPr/>
          <p:nvPr/>
        </p:nvSpPr>
        <p:spPr>
          <a:xfrm>
            <a:off x="548640" y="749808"/>
            <a:ext cx="11091672" cy="10973"/>
          </a:xfrm>
          <a:prstGeom prst="rect">
            <a:avLst/>
          </a:prstGeom>
          <a:solidFill>
            <a:srgbClr val="284043"/>
          </a:solidFill>
          <a:ln/>
        </p:spPr>
      </p:sp>
      <p:sp>
        <p:nvSpPr>
          <p:cNvPr id="5" name="Shape 3"/>
          <p:cNvSpPr/>
          <p:nvPr/>
        </p:nvSpPr>
        <p:spPr>
          <a:xfrm>
            <a:off x="548640" y="6144768"/>
            <a:ext cx="11091672" cy="10973"/>
          </a:xfrm>
          <a:prstGeom prst="rect">
            <a:avLst/>
          </a:prstGeom>
          <a:solidFill>
            <a:srgbClr val="284043"/>
          </a:solidFill>
          <a:ln/>
        </p:spPr>
      </p:sp>
      <p:sp>
        <p:nvSpPr>
          <p:cNvPr id="6" name="Text 4"/>
          <p:cNvSpPr/>
          <p:nvPr/>
        </p:nvSpPr>
        <p:spPr>
          <a:xfrm>
            <a:off x="548640" y="6254496"/>
            <a:ext cx="7863840" cy="274320"/>
          </a:xfrm>
          <a:prstGeom prst="rect">
            <a:avLst/>
          </a:prstGeom>
          <a:noFill/>
          <a:ln/>
        </p:spPr>
        <p:txBody>
          <a:bodyPr wrap="square" rtlCol="0" anchor="ctr"/>
          <a:lstStyle/>
          <a:p>
            <a:pPr indent="0" marL="0">
              <a:buNone/>
            </a:pPr>
            <a:r>
              <a:rPr lang="en-US" sz="950" spc="250" kern="0" dirty="0">
                <a:solidFill>
                  <a:srgbClr val="85A0A2"/>
                </a:solidFill>
                <a:latin typeface="Arial" pitchFamily="34" charset="0"/>
                <a:ea typeface="Arial" pitchFamily="34" charset="-122"/>
                <a:cs typeface="Arial" pitchFamily="34" charset="-120"/>
              </a:rPr>
              <a:t>INTERVIEW HUNDREDS, NOT SIX · ONE GROUNDED DIAGNOSIS, WITH ATTRIBUTION · LIVE, BUILT SOLO END TO END</a:t>
            </a:r>
            <a:endParaRPr lang="en-US" sz="950" dirty="0"/>
          </a:p>
        </p:txBody>
      </p:sp>
      <p:sp>
        <p:nvSpPr>
          <p:cNvPr id="7" name="Text 5"/>
          <p:cNvSpPr/>
          <p:nvPr/>
        </p:nvSpPr>
        <p:spPr>
          <a:xfrm>
            <a:off x="7799832" y="6254496"/>
            <a:ext cx="3840480" cy="274320"/>
          </a:xfrm>
          <a:prstGeom prst="rect">
            <a:avLst/>
          </a:prstGeom>
          <a:noFill/>
          <a:ln/>
        </p:spPr>
        <p:txBody>
          <a:bodyPr wrap="square" rtlCol="0" anchor="ctr"/>
          <a:lstStyle/>
          <a:p>
            <a:pPr algn="r" indent="0" marL="0">
              <a:buNone/>
            </a:pPr>
            <a:r>
              <a:rPr lang="en-US" sz="950" spc="250" kern="0" dirty="0">
                <a:solidFill>
                  <a:srgbClr val="85A0A2"/>
                </a:solidFill>
                <a:latin typeface="Arial" pitchFamily="34" charset="0"/>
                <a:ea typeface="Arial" pitchFamily="34" charset="-122"/>
                <a:cs typeface="Arial" pitchFamily="34" charset="-120"/>
              </a:rPr>
              <a:t>BUILT INDEPENDENTLY · LIVE</a:t>
            </a:r>
            <a:endParaRPr lang="en-US" sz="950" dirty="0"/>
          </a:p>
        </p:txBody>
      </p:sp>
      <p:sp>
        <p:nvSpPr>
          <p:cNvPr id="8" name="Text 6"/>
          <p:cNvSpPr/>
          <p:nvPr/>
        </p:nvSpPr>
        <p:spPr>
          <a:xfrm>
            <a:off x="548640" y="914400"/>
            <a:ext cx="7223760" cy="1325880"/>
          </a:xfrm>
          <a:prstGeom prst="rect">
            <a:avLst/>
          </a:prstGeom>
          <a:noFill/>
          <a:ln/>
        </p:spPr>
        <p:txBody>
          <a:bodyPr wrap="square" rtlCol="0" anchor="ctr"/>
          <a:lstStyle/>
          <a:p>
            <a:pPr indent="0" marL="0">
              <a:buNone/>
            </a:pPr>
            <a:r>
              <a:rPr lang="en-US" sz="3000" dirty="0">
                <a:solidFill>
                  <a:srgbClr val="DFEAEC"/>
                </a:solidFill>
                <a:latin typeface="Arial Black" pitchFamily="34" charset="0"/>
                <a:ea typeface="Arial Black" pitchFamily="34" charset="-122"/>
                <a:cs typeface="Arial Black" pitchFamily="34" charset="-120"/>
              </a:rPr>
              <a:t>Don't interview six.</a:t>
            </a:r>
            <a:endParaRPr lang="en-US" sz="3000" dirty="0"/>
          </a:p>
          <a:p>
            <a:pPr indent="0" marL="0">
              <a:buNone/>
            </a:pPr>
            <a:r>
              <a:rPr lang="en-US" sz="3000" dirty="0">
                <a:solidFill>
                  <a:srgbClr val="DFEAEC"/>
                </a:solidFill>
                <a:latin typeface="Arial Black" pitchFamily="34" charset="0"/>
                <a:ea typeface="Arial Black" pitchFamily="34" charset="-122"/>
                <a:cs typeface="Arial Black" pitchFamily="34" charset="-120"/>
              </a:rPr>
              <a:t>Interview the whole org.</a:t>
            </a:r>
            <a:endParaRPr lang="en-US" sz="3000" dirty="0"/>
          </a:p>
        </p:txBody>
      </p:sp>
      <p:sp>
        <p:nvSpPr>
          <p:cNvPr id="9" name="Text 7"/>
          <p:cNvSpPr/>
          <p:nvPr/>
        </p:nvSpPr>
        <p:spPr>
          <a:xfrm>
            <a:off x="548640" y="2331720"/>
            <a:ext cx="6949440" cy="914400"/>
          </a:xfrm>
          <a:prstGeom prst="rect">
            <a:avLst/>
          </a:prstGeom>
          <a:noFill/>
          <a:ln/>
        </p:spPr>
        <p:txBody>
          <a:bodyPr wrap="square" rtlCol="0" anchor="ctr">
            <a:normAutofit/>
          </a:bodyPr>
          <a:lstStyle/>
          <a:p>
            <a:pPr indent="0" marL="0">
              <a:lnSpc>
                <a:spcPct val="120000"/>
              </a:lnSpc>
              <a:buNone/>
            </a:pPr>
            <a:r>
              <a:rPr lang="en-US" sz="1200" dirty="0">
                <a:solidFill>
                  <a:srgbClr val="85A0A2"/>
                </a:solidFill>
                <a:latin typeface="Arial" pitchFamily="34" charset="0"/>
                <a:ea typeface="Arial" pitchFamily="34" charset="-122"/>
                <a:cs typeface="Arial" pitchFamily="34" charset="-120"/>
              </a:rPr>
              <a:t>Understanding how a big company's buying function really works used to take two or three weeks: a team running structured interviews, typing the answers into spreadsheet after spreadsheet, then analysts turning all of it into a diagnostic deck, and it only ever reached five or six people. This is a mobile-friendly web app you talk to out loud, so the same diagnosis scales across an entire procurement organization. It reasons alongside you as you speak, drawing on a built-in knowledge base to ask sharper follow-ups, working out how capable your team is and how it actually does things, mapping every answer to the specific hypotheses and factors it is testing, then pulling all of its interviews into one complete, org-level picture. Built solo, end to end: the realtime voice loop, the analyst brain underneath it, and the intake that routes every person to their own interview.</a:t>
            </a:r>
            <a:endParaRPr lang="en-US" sz="1200" dirty="0"/>
          </a:p>
        </p:txBody>
      </p:sp>
      <p:sp>
        <p:nvSpPr>
          <p:cNvPr id="10" name="Text 8"/>
          <p:cNvSpPr/>
          <p:nvPr/>
        </p:nvSpPr>
        <p:spPr>
          <a:xfrm>
            <a:off x="548640" y="3310128"/>
            <a:ext cx="3657600" cy="237744"/>
          </a:xfrm>
          <a:prstGeom prst="rect">
            <a:avLst/>
          </a:prstGeom>
          <a:noFill/>
          <a:ln/>
        </p:spPr>
        <p:txBody>
          <a:bodyPr wrap="square" rtlCol="0" anchor="ctr"/>
          <a:lstStyle/>
          <a:p>
            <a:pPr indent="0" marL="0">
              <a:buNone/>
            </a:pPr>
            <a:r>
              <a:rPr lang="en-US" sz="950" spc="300" kern="0" dirty="0">
                <a:solidFill>
                  <a:srgbClr val="85A0A2"/>
                </a:solidFill>
                <a:latin typeface="Arial" pitchFamily="34" charset="0"/>
                <a:ea typeface="Arial" pitchFamily="34" charset="-122"/>
                <a:cs typeface="Arial" pitchFamily="34" charset="-120"/>
              </a:rPr>
              <a:t>THE PROBLEM</a:t>
            </a:r>
            <a:endParaRPr lang="en-US" sz="950" dirty="0"/>
          </a:p>
        </p:txBody>
      </p:sp>
      <p:sp>
        <p:nvSpPr>
          <p:cNvPr id="11" name="Text 9"/>
          <p:cNvSpPr/>
          <p:nvPr/>
        </p:nvSpPr>
        <p:spPr>
          <a:xfrm>
            <a:off x="548640" y="3584448"/>
            <a:ext cx="6949440" cy="1417320"/>
          </a:xfrm>
          <a:prstGeom prst="rect">
            <a:avLst/>
          </a:prstGeom>
          <a:noFill/>
          <a:ln/>
        </p:spPr>
        <p:txBody>
          <a:bodyPr wrap="square" rtlCol="0" anchor="ctr">
            <a:normAutofit/>
          </a:bodyPr>
          <a:lstStyle/>
          <a:p>
            <a:pPr indent="0" marL="0">
              <a:lnSpc>
                <a:spcPct val="118000"/>
              </a:lnSpc>
              <a:buNone/>
            </a:pPr>
            <a:r>
              <a:rPr lang="en-US" sz="1000" dirty="0">
                <a:solidFill>
                  <a:srgbClr val="DFEAEC"/>
                </a:solidFill>
                <a:latin typeface="Arial" pitchFamily="34" charset="0"/>
                <a:ea typeface="Arial" pitchFamily="34" charset="-122"/>
                <a:cs typeface="Arial" pitchFamily="34" charset="-120"/>
              </a:rPr>
              <a:t>Understanding how a large organization's buying function really works, where it is strong, where it is broken, how mature it is, used to be a two to three week exercise. A small team ran structured interviews with five or six senior people, typed the answers into spreadsheet after spreadsheet, and then a group of analysts pored over those workbooks to assemble a diagnostic deck. The whole expensive effort rested on whoever happened to sit in those few interviews. It was not slow because the conversations were slow. It was unsound, because five or six voices were being asked to speak for an organization of hundreds, and nobody could hear the rest.</a:t>
            </a:r>
            <a:endParaRPr lang="en-US" sz="1000" dirty="0"/>
          </a:p>
          <a:p>
            <a:pPr indent="0" marL="0">
              <a:lnSpc>
                <a:spcPct val="118000"/>
              </a:lnSpc>
              <a:buNone/>
            </a:pPr>
            <a:r>
              <a:rPr lang="en-US" sz="1000" dirty="0">
                <a:solidFill>
                  <a:srgbClr val="DFEAEC"/>
                </a:solidFill>
                <a:latin typeface="Arial" pitchFamily="34" charset="0"/>
                <a:ea typeface="Arial" pitchFamily="34" charset="-122"/>
                <a:cs typeface="Arial" pitchFamily="34" charset="-120"/>
              </a:rPr>
              <a:t>There is a second trap. The most valuable thing in any of those rooms is disagreement: the head of operations swears the intake process works, and the clerk who actually files the requests says it is broken every single day. Roll those interviews up into a tidy average and you erase the single most expensive finding in the building. The real product was never a faster interview. It was hearing everyone, and surfacing exactly where they contradict each other.</a:t>
            </a:r>
            <a:endParaRPr lang="en-US" sz="1000" dirty="0"/>
          </a:p>
        </p:txBody>
      </p:sp>
      <p:sp>
        <p:nvSpPr>
          <p:cNvPr id="12" name="Text 10"/>
          <p:cNvSpPr/>
          <p:nvPr/>
        </p:nvSpPr>
        <p:spPr>
          <a:xfrm>
            <a:off x="548640" y="5102352"/>
            <a:ext cx="3657600" cy="237744"/>
          </a:xfrm>
          <a:prstGeom prst="rect">
            <a:avLst/>
          </a:prstGeom>
          <a:noFill/>
          <a:ln/>
        </p:spPr>
        <p:txBody>
          <a:bodyPr wrap="square" rtlCol="0" anchor="ctr"/>
          <a:lstStyle/>
          <a:p>
            <a:pPr indent="0" marL="0">
              <a:buNone/>
            </a:pPr>
            <a:r>
              <a:rPr lang="en-US" sz="950" spc="300" kern="0" dirty="0">
                <a:solidFill>
                  <a:srgbClr val="85A0A2"/>
                </a:solidFill>
                <a:latin typeface="Arial" pitchFamily="34" charset="0"/>
                <a:ea typeface="Arial" pitchFamily="34" charset="-122"/>
                <a:cs typeface="Arial" pitchFamily="34" charset="-120"/>
              </a:rPr>
              <a:t>WHAT I BUILT</a:t>
            </a:r>
            <a:endParaRPr lang="en-US" sz="950" dirty="0"/>
          </a:p>
        </p:txBody>
      </p:sp>
      <p:sp>
        <p:nvSpPr>
          <p:cNvPr id="13" name="Text 11"/>
          <p:cNvSpPr/>
          <p:nvPr/>
        </p:nvSpPr>
        <p:spPr>
          <a:xfrm>
            <a:off x="548640" y="5376672"/>
            <a:ext cx="6949440" cy="685800"/>
          </a:xfrm>
          <a:prstGeom prst="rect">
            <a:avLst/>
          </a:prstGeom>
          <a:noFill/>
          <a:ln/>
        </p:spPr>
        <p:txBody>
          <a:bodyPr wrap="square" rtlCol="0" anchor="ctr">
            <a:normAutofit/>
          </a:bodyPr>
          <a:lstStyle/>
          <a:p>
            <a:pPr indent="0" marL="0">
              <a:lnSpc>
                <a:spcPct val="118000"/>
              </a:lnSpc>
              <a:buNone/>
            </a:pPr>
            <a:r>
              <a:rPr lang="en-US" sz="1000" dirty="0">
                <a:solidFill>
                  <a:srgbClr val="DFEAEC"/>
                </a:solidFill>
                <a:latin typeface="Arial" pitchFamily="34" charset="0"/>
                <a:ea typeface="Arial" pitchFamily="34" charset="-122"/>
                <a:cs typeface="Arial" pitchFamily="34" charset="-120"/>
              </a:rPr>
              <a:t>A mobile-friendly web app that an entire procurement organization can talk to, out loud, so the discovery that used to reach five or six people now reaches everyone. A person just speaks, in a normal conversation, and the app reasons alongside them: it draws on a built-in knowledge base of what a strong buying function looks like to ask sharper, probing follow-ups, works out how capable the person and their team are and how they actually get things done, and quietly maps every answer onto the specific hypotheses and factors it is there to test. Underneath the conversation, a separate analyst brain scores each answer and decides the most valuable thing to ask next before the voice replies. Every interview then folds into one shared, org-level picture that surfaces where people agree and, more importantly, where they sharply disagree, with each view attributed to who actually said it. I built the whole thing alone: the voice loop, the analyst brain that steers it, the knowledge base and grounding that keep it sharp, and the intake that routes every person to their own interview. It runs live and is in active development.</a:t>
            </a:r>
            <a:endParaRPr lang="en-US" sz="1000" dirty="0"/>
          </a:p>
        </p:txBody>
      </p:sp>
      <p:sp>
        <p:nvSpPr>
          <p:cNvPr id="14" name="Shape 12"/>
          <p:cNvSpPr/>
          <p:nvPr/>
        </p:nvSpPr>
        <p:spPr>
          <a:xfrm>
            <a:off x="8092440" y="1097280"/>
            <a:ext cx="3520440" cy="1143000"/>
          </a:xfrm>
          <a:prstGeom prst="roundRect">
            <a:avLst>
              <a:gd name="adj" fmla="val 7200"/>
            </a:avLst>
          </a:prstGeom>
          <a:ln w="15875">
            <a:solidFill>
              <a:srgbClr val="DFEAEC"/>
            </a:solidFill>
            <a:prstDash val="solid"/>
          </a:ln>
        </p:spPr>
      </p:sp>
      <p:sp>
        <p:nvSpPr>
          <p:cNvPr id="15" name="Text 13"/>
          <p:cNvSpPr/>
          <p:nvPr/>
        </p:nvSpPr>
        <p:spPr>
          <a:xfrm>
            <a:off x="8321040" y="1225296"/>
            <a:ext cx="3108960" cy="530352"/>
          </a:xfrm>
          <a:prstGeom prst="rect">
            <a:avLst/>
          </a:prstGeom>
          <a:noFill/>
          <a:ln/>
        </p:spPr>
        <p:txBody>
          <a:bodyPr wrap="square" rtlCol="0" anchor="ctr"/>
          <a:lstStyle/>
          <a:p>
            <a:pPr indent="0" marL="0">
              <a:buNone/>
            </a:pPr>
            <a:r>
              <a:rPr lang="en-US" sz="2300" dirty="0">
                <a:solidFill>
                  <a:srgbClr val="DFEAEC"/>
                </a:solidFill>
                <a:latin typeface="Arial Black" pitchFamily="34" charset="0"/>
                <a:ea typeface="Arial Black" pitchFamily="34" charset="-122"/>
                <a:cs typeface="Arial Black" pitchFamily="34" charset="-120"/>
              </a:rPr>
              <a:t>hundreds, not six</a:t>
            </a:r>
            <a:endParaRPr lang="en-US" sz="2300" dirty="0"/>
          </a:p>
        </p:txBody>
      </p:sp>
      <p:sp>
        <p:nvSpPr>
          <p:cNvPr id="16" name="Text 14"/>
          <p:cNvSpPr/>
          <p:nvPr/>
        </p:nvSpPr>
        <p:spPr>
          <a:xfrm>
            <a:off x="8321040" y="1773936"/>
            <a:ext cx="3108960" cy="384048"/>
          </a:xfrm>
          <a:prstGeom prst="rect">
            <a:avLst/>
          </a:prstGeom>
          <a:noFill/>
          <a:ln/>
        </p:spPr>
        <p:txBody>
          <a:bodyPr wrap="square" rtlCol="0" anchor="ctr"/>
          <a:lstStyle/>
          <a:p>
            <a:pPr indent="0" marL="0">
              <a:buNone/>
            </a:pPr>
            <a:r>
              <a:rPr lang="en-US" sz="1050" dirty="0">
                <a:solidFill>
                  <a:srgbClr val="85A0A2"/>
                </a:solidFill>
                <a:latin typeface="Arial" pitchFamily="34" charset="0"/>
                <a:ea typeface="Arial" pitchFamily="34" charset="-122"/>
                <a:cs typeface="Arial" pitchFamily="34" charset="-120"/>
              </a:rPr>
              <a:t>the whole organization interviewed, instead of a tiny sample standing in for it</a:t>
            </a:r>
            <a:endParaRPr lang="en-US" sz="1050" dirty="0"/>
          </a:p>
        </p:txBody>
      </p:sp>
      <p:sp>
        <p:nvSpPr>
          <p:cNvPr id="17" name="Shape 15"/>
          <p:cNvSpPr/>
          <p:nvPr/>
        </p:nvSpPr>
        <p:spPr>
          <a:xfrm>
            <a:off x="8092440" y="2514600"/>
            <a:ext cx="3520440" cy="1143000"/>
          </a:xfrm>
          <a:prstGeom prst="roundRect">
            <a:avLst>
              <a:gd name="adj" fmla="val 7200"/>
            </a:avLst>
          </a:prstGeom>
          <a:ln w="15875">
            <a:solidFill>
              <a:srgbClr val="DFEAEC"/>
            </a:solidFill>
            <a:prstDash val="solid"/>
          </a:ln>
        </p:spPr>
      </p:sp>
      <p:sp>
        <p:nvSpPr>
          <p:cNvPr id="18" name="Text 16"/>
          <p:cNvSpPr/>
          <p:nvPr/>
        </p:nvSpPr>
        <p:spPr>
          <a:xfrm>
            <a:off x="8321040" y="2642616"/>
            <a:ext cx="3108960" cy="530352"/>
          </a:xfrm>
          <a:prstGeom prst="rect">
            <a:avLst/>
          </a:prstGeom>
          <a:noFill/>
          <a:ln/>
        </p:spPr>
        <p:txBody>
          <a:bodyPr wrap="square" rtlCol="0" anchor="ctr"/>
          <a:lstStyle/>
          <a:p>
            <a:pPr indent="0" marL="0">
              <a:buNone/>
            </a:pPr>
            <a:r>
              <a:rPr lang="en-US" sz="2300" dirty="0">
                <a:solidFill>
                  <a:srgbClr val="DFEAEC"/>
                </a:solidFill>
                <a:latin typeface="Arial Black" pitchFamily="34" charset="0"/>
                <a:ea typeface="Arial Black" pitchFamily="34" charset="-122"/>
                <a:cs typeface="Arial Black" pitchFamily="34" charset="-120"/>
              </a:rPr>
              <a:t>attributed</a:t>
            </a:r>
            <a:endParaRPr lang="en-US" sz="2300" dirty="0"/>
          </a:p>
        </p:txBody>
      </p:sp>
      <p:sp>
        <p:nvSpPr>
          <p:cNvPr id="19" name="Text 17"/>
          <p:cNvSpPr/>
          <p:nvPr/>
        </p:nvSpPr>
        <p:spPr>
          <a:xfrm>
            <a:off x="8321040" y="3191256"/>
            <a:ext cx="3108960" cy="384048"/>
          </a:xfrm>
          <a:prstGeom prst="rect">
            <a:avLst/>
          </a:prstGeom>
          <a:noFill/>
          <a:ln/>
        </p:spPr>
        <p:txBody>
          <a:bodyPr wrap="square" rtlCol="0" anchor="ctr"/>
          <a:lstStyle/>
          <a:p>
            <a:pPr indent="0" marL="0">
              <a:buNone/>
            </a:pPr>
            <a:r>
              <a:rPr lang="en-US" sz="1050" dirty="0">
                <a:solidFill>
                  <a:srgbClr val="85A0A2"/>
                </a:solidFill>
                <a:latin typeface="Arial" pitchFamily="34" charset="0"/>
                <a:ea typeface="Arial" pitchFamily="34" charset="-122"/>
                <a:cs typeface="Arial" pitchFamily="34" charset="-120"/>
              </a:rPr>
              <a:t>agreement and disagreement surfaced with who actually said it, not averaged away</a:t>
            </a:r>
            <a:endParaRPr lang="en-US" sz="1050" dirty="0"/>
          </a:p>
        </p:txBody>
      </p:sp>
      <p:sp>
        <p:nvSpPr>
          <p:cNvPr id="20" name="Shape 18"/>
          <p:cNvSpPr/>
          <p:nvPr/>
        </p:nvSpPr>
        <p:spPr>
          <a:xfrm>
            <a:off x="8092440" y="3931920"/>
            <a:ext cx="3520440" cy="1143000"/>
          </a:xfrm>
          <a:prstGeom prst="roundRect">
            <a:avLst>
              <a:gd name="adj" fmla="val 7200"/>
            </a:avLst>
          </a:prstGeom>
          <a:ln w="15875">
            <a:solidFill>
              <a:srgbClr val="DFEAEC"/>
            </a:solidFill>
            <a:prstDash val="solid"/>
          </a:ln>
        </p:spPr>
      </p:sp>
      <p:sp>
        <p:nvSpPr>
          <p:cNvPr id="21" name="Text 19"/>
          <p:cNvSpPr/>
          <p:nvPr/>
        </p:nvSpPr>
        <p:spPr>
          <a:xfrm>
            <a:off x="8321040" y="4059936"/>
            <a:ext cx="3108960" cy="530352"/>
          </a:xfrm>
          <a:prstGeom prst="rect">
            <a:avLst/>
          </a:prstGeom>
          <a:noFill/>
          <a:ln/>
        </p:spPr>
        <p:txBody>
          <a:bodyPr wrap="square" rtlCol="0" anchor="ctr"/>
          <a:lstStyle/>
          <a:p>
            <a:pPr indent="0" marL="0">
              <a:buNone/>
            </a:pPr>
            <a:r>
              <a:rPr lang="en-US" sz="2300" dirty="0">
                <a:solidFill>
                  <a:srgbClr val="DFEAEC"/>
                </a:solidFill>
                <a:latin typeface="Arial Black" pitchFamily="34" charset="0"/>
                <a:ea typeface="Arial Black" pitchFamily="34" charset="-122"/>
                <a:cs typeface="Arial Black" pitchFamily="34" charset="-120"/>
              </a:rPr>
              <a:t>live, solo</a:t>
            </a:r>
            <a:endParaRPr lang="en-US" sz="2300" dirty="0"/>
          </a:p>
        </p:txBody>
      </p:sp>
      <p:sp>
        <p:nvSpPr>
          <p:cNvPr id="22" name="Text 20"/>
          <p:cNvSpPr/>
          <p:nvPr/>
        </p:nvSpPr>
        <p:spPr>
          <a:xfrm>
            <a:off x="8321040" y="4608576"/>
            <a:ext cx="3108960" cy="384048"/>
          </a:xfrm>
          <a:prstGeom prst="rect">
            <a:avLst/>
          </a:prstGeom>
          <a:noFill/>
          <a:ln/>
        </p:spPr>
        <p:txBody>
          <a:bodyPr wrap="square" rtlCol="0" anchor="ctr"/>
          <a:lstStyle/>
          <a:p>
            <a:pPr indent="0" marL="0">
              <a:buNone/>
            </a:pPr>
            <a:r>
              <a:rPr lang="en-US" sz="1050" dirty="0">
                <a:solidFill>
                  <a:srgbClr val="85A0A2"/>
                </a:solidFill>
                <a:latin typeface="Arial" pitchFamily="34" charset="0"/>
                <a:ea typeface="Arial" pitchFamily="34" charset="-122"/>
                <a:cs typeface="Arial" pitchFamily="34" charset="-120"/>
              </a:rPr>
              <a:t>voice loop, analyst brain, grounding, and intake, built end to end</a:t>
            </a:r>
            <a:endParaRPr lang="en-US" sz="10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A1417"/>
        </a:solidFill>
      </p:bgPr>
    </p:bg>
    <p:spTree>
      <p:nvGrpSpPr>
        <p:cNvPr id="1" name=""/>
        <p:cNvGrpSpPr/>
        <p:nvPr/>
      </p:nvGrpSpPr>
      <p:grpSpPr>
        <a:xfrm>
          <a:off x="0" y="0"/>
          <a:ext cx="0" cy="0"/>
          <a:chOff x="0" y="0"/>
          <a:chExt cx="0" cy="0"/>
        </a:xfrm>
      </p:grpSpPr>
      <p:sp>
        <p:nvSpPr>
          <p:cNvPr id="2" name="Text 0"/>
          <p:cNvSpPr/>
          <p:nvPr/>
        </p:nvSpPr>
        <p:spPr>
          <a:xfrm>
            <a:off x="548640" y="384048"/>
            <a:ext cx="8686800" cy="274320"/>
          </a:xfrm>
          <a:prstGeom prst="rect">
            <a:avLst/>
          </a:prstGeom>
          <a:noFill/>
          <a:ln/>
        </p:spPr>
        <p:txBody>
          <a:bodyPr wrap="square" rtlCol="0" anchor="ctr"/>
          <a:lstStyle/>
          <a:p>
            <a:pPr indent="0" marL="0">
              <a:buNone/>
            </a:pPr>
            <a:r>
              <a:rPr lang="en-US" sz="1050" spc="300" kern="0" dirty="0">
                <a:solidFill>
                  <a:srgbClr val="85A0A2"/>
                </a:solidFill>
                <a:latin typeface="Arial" pitchFamily="34" charset="0"/>
                <a:ea typeface="Arial" pitchFamily="34" charset="-122"/>
                <a:cs typeface="Arial" pitchFamily="34" charset="-120"/>
              </a:rPr>
              <a:t>CASE STUDY 02 · LIVE DISCOVERY ENGINE · IN DETAIL</a:t>
            </a:r>
            <a:endParaRPr lang="en-US" sz="1050" dirty="0"/>
          </a:p>
        </p:txBody>
      </p:sp>
      <p:sp>
        <p:nvSpPr>
          <p:cNvPr id="3" name="Text 1"/>
          <p:cNvSpPr/>
          <p:nvPr/>
        </p:nvSpPr>
        <p:spPr>
          <a:xfrm>
            <a:off x="10360152" y="365760"/>
            <a:ext cx="1280160" cy="310896"/>
          </a:xfrm>
          <a:prstGeom prst="rect">
            <a:avLst/>
          </a:prstGeom>
          <a:noFill/>
          <a:ln/>
        </p:spPr>
        <p:txBody>
          <a:bodyPr wrap="square" rtlCol="0" anchor="ctr"/>
          <a:lstStyle/>
          <a:p>
            <a:pPr algn="r" indent="0" marL="0">
              <a:buNone/>
            </a:pPr>
            <a:r>
              <a:rPr lang="en-US" sz="1300" dirty="0">
                <a:solidFill>
                  <a:srgbClr val="DFEAEC"/>
                </a:solidFill>
                <a:latin typeface="Arial Black" pitchFamily="34" charset="0"/>
                <a:ea typeface="Arial Black" pitchFamily="34" charset="-122"/>
                <a:cs typeface="Arial Black" pitchFamily="34" charset="-120"/>
              </a:rPr>
              <a:t>06</a:t>
            </a:r>
            <a:pPr algn="r" indent="0" marL="0">
              <a:buNone/>
            </a:pPr>
            <a:r>
              <a:rPr lang="en-US" sz="1300" dirty="0">
                <a:solidFill>
                  <a:srgbClr val="85A0A2"/>
                </a:solidFill>
                <a:latin typeface="Arial Black" pitchFamily="34" charset="0"/>
                <a:ea typeface="Arial Black" pitchFamily="34" charset="-122"/>
                <a:cs typeface="Arial Black" pitchFamily="34" charset="-120"/>
              </a:rPr>
              <a:t> / 31</a:t>
            </a:r>
            <a:endParaRPr lang="en-US" sz="1300" dirty="0"/>
          </a:p>
        </p:txBody>
      </p:sp>
      <p:sp>
        <p:nvSpPr>
          <p:cNvPr id="4" name="Shape 2"/>
          <p:cNvSpPr/>
          <p:nvPr/>
        </p:nvSpPr>
        <p:spPr>
          <a:xfrm>
            <a:off x="548640" y="749808"/>
            <a:ext cx="11091672" cy="10973"/>
          </a:xfrm>
          <a:prstGeom prst="rect">
            <a:avLst/>
          </a:prstGeom>
          <a:solidFill>
            <a:srgbClr val="284043"/>
          </a:solidFill>
          <a:ln/>
        </p:spPr>
      </p:sp>
      <p:sp>
        <p:nvSpPr>
          <p:cNvPr id="5" name="Shape 3"/>
          <p:cNvSpPr/>
          <p:nvPr/>
        </p:nvSpPr>
        <p:spPr>
          <a:xfrm>
            <a:off x="548640" y="6144768"/>
            <a:ext cx="11091672" cy="10973"/>
          </a:xfrm>
          <a:prstGeom prst="rect">
            <a:avLst/>
          </a:prstGeom>
          <a:solidFill>
            <a:srgbClr val="284043"/>
          </a:solidFill>
          <a:ln/>
        </p:spPr>
      </p:sp>
      <p:sp>
        <p:nvSpPr>
          <p:cNvPr id="6" name="Text 4"/>
          <p:cNvSpPr/>
          <p:nvPr/>
        </p:nvSpPr>
        <p:spPr>
          <a:xfrm>
            <a:off x="548640" y="6254496"/>
            <a:ext cx="7863840" cy="274320"/>
          </a:xfrm>
          <a:prstGeom prst="rect">
            <a:avLst/>
          </a:prstGeom>
          <a:noFill/>
          <a:ln/>
        </p:spPr>
        <p:txBody>
          <a:bodyPr wrap="square" rtlCol="0" anchor="ctr"/>
          <a:lstStyle/>
          <a:p>
            <a:pPr indent="0" marL="0">
              <a:buNone/>
            </a:pPr>
            <a:r>
              <a:rPr lang="en-US" sz="950" spc="250" kern="0" dirty="0">
                <a:solidFill>
                  <a:srgbClr val="85A0A2"/>
                </a:solidFill>
                <a:latin typeface="Arial" pitchFamily="34" charset="0"/>
                <a:ea typeface="Arial" pitchFamily="34" charset="-122"/>
                <a:cs typeface="Arial" pitchFamily="34" charset="-120"/>
              </a:rPr>
              <a:t>INTERVIEW HUNDREDS, NOT SIX · ONE GROUNDED DIAGNOSIS, WITH ATTRIBUTION · LIVE, BUILT SOLO END TO END</a:t>
            </a:r>
            <a:endParaRPr lang="en-US" sz="950" dirty="0"/>
          </a:p>
        </p:txBody>
      </p:sp>
      <p:sp>
        <p:nvSpPr>
          <p:cNvPr id="7" name="Text 5"/>
          <p:cNvSpPr/>
          <p:nvPr/>
        </p:nvSpPr>
        <p:spPr>
          <a:xfrm>
            <a:off x="7799832" y="6254496"/>
            <a:ext cx="3840480" cy="274320"/>
          </a:xfrm>
          <a:prstGeom prst="rect">
            <a:avLst/>
          </a:prstGeom>
          <a:noFill/>
          <a:ln/>
        </p:spPr>
        <p:txBody>
          <a:bodyPr wrap="square" rtlCol="0" anchor="ctr"/>
          <a:lstStyle/>
          <a:p>
            <a:pPr algn="r" indent="0" marL="0">
              <a:buNone/>
            </a:pPr>
            <a:r>
              <a:rPr lang="en-US" sz="950" spc="250" kern="0" dirty="0">
                <a:solidFill>
                  <a:srgbClr val="85A0A2"/>
                </a:solidFill>
                <a:latin typeface="Arial" pitchFamily="34" charset="0"/>
                <a:ea typeface="Arial" pitchFamily="34" charset="-122"/>
                <a:cs typeface="Arial" pitchFamily="34" charset="-120"/>
              </a:rPr>
              <a:t>BUILT INDEPENDENTLY · LIVE</a:t>
            </a:r>
            <a:endParaRPr lang="en-US" sz="950" dirty="0"/>
          </a:p>
        </p:txBody>
      </p:sp>
      <p:sp>
        <p:nvSpPr>
          <p:cNvPr id="8" name="Text 6"/>
          <p:cNvSpPr/>
          <p:nvPr/>
        </p:nvSpPr>
        <p:spPr>
          <a:xfrm>
            <a:off x="548640" y="932688"/>
            <a:ext cx="3657600" cy="237744"/>
          </a:xfrm>
          <a:prstGeom prst="rect">
            <a:avLst/>
          </a:prstGeom>
          <a:noFill/>
          <a:ln/>
        </p:spPr>
        <p:txBody>
          <a:bodyPr wrap="square" rtlCol="0" anchor="ctr"/>
          <a:lstStyle/>
          <a:p>
            <a:pPr indent="0" marL="0">
              <a:buNone/>
            </a:pPr>
            <a:r>
              <a:rPr lang="en-US" sz="950" spc="300" kern="0" dirty="0">
                <a:solidFill>
                  <a:srgbClr val="85A0A2"/>
                </a:solidFill>
                <a:latin typeface="Arial" pitchFamily="34" charset="0"/>
                <a:ea typeface="Arial" pitchFamily="34" charset="-122"/>
                <a:cs typeface="Arial" pitchFamily="34" charset="-120"/>
              </a:rPr>
              <a:t>HOW IT WORKS</a:t>
            </a:r>
            <a:endParaRPr lang="en-US" sz="950" dirty="0"/>
          </a:p>
        </p:txBody>
      </p:sp>
      <p:sp>
        <p:nvSpPr>
          <p:cNvPr id="9" name="Text 7"/>
          <p:cNvSpPr/>
          <p:nvPr/>
        </p:nvSpPr>
        <p:spPr>
          <a:xfrm>
            <a:off x="548640" y="1261872"/>
            <a:ext cx="5486400" cy="237744"/>
          </a:xfrm>
          <a:prstGeom prst="rect">
            <a:avLst/>
          </a:prstGeom>
          <a:noFill/>
          <a:ln/>
        </p:spPr>
        <p:txBody>
          <a:bodyPr wrap="square" rtlCol="0" anchor="ctr"/>
          <a:lstStyle/>
          <a:p>
            <a:pPr indent="0" marL="0">
              <a:buNone/>
            </a:pPr>
            <a:r>
              <a:rPr lang="en-US" sz="1150" dirty="0">
                <a:solidFill>
                  <a:srgbClr val="85A0A2"/>
                </a:solidFill>
                <a:latin typeface="Courier New" pitchFamily="34" charset="0"/>
                <a:ea typeface="Courier New" pitchFamily="34" charset="-122"/>
                <a:cs typeface="Courier New" pitchFamily="34" charset="-120"/>
              </a:rPr>
              <a:t>01  </a:t>
            </a:r>
            <a:pPr indent="0" marL="0">
              <a:buNone/>
            </a:pPr>
            <a:r>
              <a:rPr lang="en-US" sz="1150" b="1" dirty="0">
                <a:solidFill>
                  <a:srgbClr val="DFEAEC"/>
                </a:solidFill>
                <a:latin typeface="Arial" pitchFamily="34" charset="0"/>
                <a:ea typeface="Arial" pitchFamily="34" charset="-122"/>
                <a:cs typeface="Arial" pitchFamily="34" charset="-120"/>
              </a:rPr>
              <a:t>Two clocks, running at once</a:t>
            </a:r>
            <a:endParaRPr lang="en-US" sz="1150" dirty="0"/>
          </a:p>
        </p:txBody>
      </p:sp>
      <p:sp>
        <p:nvSpPr>
          <p:cNvPr id="10" name="Text 8"/>
          <p:cNvSpPr/>
          <p:nvPr/>
        </p:nvSpPr>
        <p:spPr>
          <a:xfrm>
            <a:off x="868680" y="1517904"/>
            <a:ext cx="5212080" cy="786384"/>
          </a:xfrm>
          <a:prstGeom prst="rect">
            <a:avLst/>
          </a:prstGeom>
          <a:noFill/>
          <a:ln/>
        </p:spPr>
        <p:txBody>
          <a:bodyPr wrap="square" rtlCol="0" anchor="ctr">
            <a:normAutofit/>
          </a:bodyPr>
          <a:lstStyle/>
          <a:p>
            <a:pPr indent="0" marL="0">
              <a:lnSpc>
                <a:spcPct val="115000"/>
              </a:lnSpc>
              <a:buNone/>
            </a:pPr>
            <a:r>
              <a:rPr lang="en-US" sz="950" dirty="0">
                <a:solidFill>
                  <a:srgbClr val="85A0A2"/>
                </a:solidFill>
                <a:latin typeface="Arial" pitchFamily="34" charset="0"/>
                <a:ea typeface="Arial" pitchFamily="34" charset="-122"/>
                <a:cs typeface="Arial" pitchFamily="34" charset="-120"/>
              </a:rPr>
              <a:t>A person speaks at the speed of conversation. In the silent beat after they stop, a slower analyst brain scores the answer, finds the highest-value gap still open, pulls the right context, and writes the next question. The voice only speaks once that question is ready. The fast clock keeps it human; the slow clock keeps it rigorous. Neither waits on the other in a way the listener can feel.</a:t>
            </a:r>
            <a:endParaRPr lang="en-US" sz="950" dirty="0"/>
          </a:p>
        </p:txBody>
      </p:sp>
      <p:sp>
        <p:nvSpPr>
          <p:cNvPr id="11" name="Text 9"/>
          <p:cNvSpPr/>
          <p:nvPr/>
        </p:nvSpPr>
        <p:spPr>
          <a:xfrm>
            <a:off x="548640" y="2432304"/>
            <a:ext cx="5486400" cy="237744"/>
          </a:xfrm>
          <a:prstGeom prst="rect">
            <a:avLst/>
          </a:prstGeom>
          <a:noFill/>
          <a:ln/>
        </p:spPr>
        <p:txBody>
          <a:bodyPr wrap="square" rtlCol="0" anchor="ctr"/>
          <a:lstStyle/>
          <a:p>
            <a:pPr indent="0" marL="0">
              <a:buNone/>
            </a:pPr>
            <a:r>
              <a:rPr lang="en-US" sz="1150" dirty="0">
                <a:solidFill>
                  <a:srgbClr val="85A0A2"/>
                </a:solidFill>
                <a:latin typeface="Courier New" pitchFamily="34" charset="0"/>
                <a:ea typeface="Courier New" pitchFamily="34" charset="-122"/>
                <a:cs typeface="Courier New" pitchFamily="34" charset="-120"/>
              </a:rPr>
              <a:t>02  </a:t>
            </a:r>
            <a:pPr indent="0" marL="0">
              <a:buNone/>
            </a:pPr>
            <a:r>
              <a:rPr lang="en-US" sz="1150" b="1" dirty="0">
                <a:solidFill>
                  <a:srgbClr val="DFEAEC"/>
                </a:solidFill>
                <a:latin typeface="Arial" pitchFamily="34" charset="0"/>
                <a:ea typeface="Arial" pitchFamily="34" charset="-122"/>
                <a:cs typeface="Arial" pitchFamily="34" charset="-120"/>
              </a:rPr>
              <a:t>Test hypotheses, not vibes</a:t>
            </a:r>
            <a:endParaRPr lang="en-US" sz="1150" dirty="0"/>
          </a:p>
        </p:txBody>
      </p:sp>
      <p:sp>
        <p:nvSpPr>
          <p:cNvPr id="12" name="Text 10"/>
          <p:cNvSpPr/>
          <p:nvPr/>
        </p:nvSpPr>
        <p:spPr>
          <a:xfrm>
            <a:off x="868680" y="2688336"/>
            <a:ext cx="5212080" cy="932688"/>
          </a:xfrm>
          <a:prstGeom prst="rect">
            <a:avLst/>
          </a:prstGeom>
          <a:noFill/>
          <a:ln/>
        </p:spPr>
        <p:txBody>
          <a:bodyPr wrap="square" rtlCol="0" anchor="ctr">
            <a:normAutofit/>
          </a:bodyPr>
          <a:lstStyle/>
          <a:p>
            <a:pPr indent="0" marL="0">
              <a:lnSpc>
                <a:spcPct val="115000"/>
              </a:lnSpc>
              <a:buNone/>
            </a:pPr>
            <a:r>
              <a:rPr lang="en-US" sz="950" dirty="0">
                <a:solidFill>
                  <a:srgbClr val="85A0A2"/>
                </a:solidFill>
                <a:latin typeface="Arial" pitchFamily="34" charset="0"/>
                <a:ea typeface="Arial" pitchFamily="34" charset="-122"/>
                <a:cs typeface="Arial" pitchFamily="34" charset="-120"/>
              </a:rPr>
              <a:t>The conversation feels open, but underneath it is methodical. The app carries a structured model of the factors that make a buying function work well, and it treats each one as a hypothesis to confirm or rule out. As a person describes how they actually do things, the analyst brain maps what they said onto those factors, scores how capable the team looks on each, and tracks which factors are still untested so it can steer the next question toward them. By the end it has filled in a known frame, not just collected a transcript.</a:t>
            </a:r>
            <a:endParaRPr lang="en-US" sz="950" dirty="0"/>
          </a:p>
        </p:txBody>
      </p:sp>
      <p:sp>
        <p:nvSpPr>
          <p:cNvPr id="13" name="Text 11"/>
          <p:cNvSpPr/>
          <p:nvPr/>
        </p:nvSpPr>
        <p:spPr>
          <a:xfrm>
            <a:off x="548640" y="3749040"/>
            <a:ext cx="5486400" cy="237744"/>
          </a:xfrm>
          <a:prstGeom prst="rect">
            <a:avLst/>
          </a:prstGeom>
          <a:noFill/>
          <a:ln/>
        </p:spPr>
        <p:txBody>
          <a:bodyPr wrap="square" rtlCol="0" anchor="ctr"/>
          <a:lstStyle/>
          <a:p>
            <a:pPr indent="0" marL="0">
              <a:buNone/>
            </a:pPr>
            <a:r>
              <a:rPr lang="en-US" sz="1150" dirty="0">
                <a:solidFill>
                  <a:srgbClr val="85A0A2"/>
                </a:solidFill>
                <a:latin typeface="Courier New" pitchFamily="34" charset="0"/>
                <a:ea typeface="Courier New" pitchFamily="34" charset="-122"/>
                <a:cs typeface="Courier New" pitchFamily="34" charset="-120"/>
              </a:rPr>
              <a:t>03  </a:t>
            </a:r>
            <a:pPr indent="0" marL="0">
              <a:buNone/>
            </a:pPr>
            <a:r>
              <a:rPr lang="en-US" sz="1150" b="1" dirty="0">
                <a:solidFill>
                  <a:srgbClr val="DFEAEC"/>
                </a:solidFill>
                <a:latin typeface="Arial" pitchFamily="34" charset="0"/>
                <a:ea typeface="Arial" pitchFamily="34" charset="-122"/>
                <a:cs typeface="Arial" pitchFamily="34" charset="-120"/>
              </a:rPr>
              <a:t>Take turn-taking away from the voice</a:t>
            </a:r>
            <a:endParaRPr lang="en-US" sz="1150" dirty="0"/>
          </a:p>
        </p:txBody>
      </p:sp>
      <p:sp>
        <p:nvSpPr>
          <p:cNvPr id="14" name="Text 12"/>
          <p:cNvSpPr/>
          <p:nvPr/>
        </p:nvSpPr>
        <p:spPr>
          <a:xfrm>
            <a:off x="868680" y="4005072"/>
            <a:ext cx="5212080" cy="786384"/>
          </a:xfrm>
          <a:prstGeom prst="rect">
            <a:avLst/>
          </a:prstGeom>
          <a:noFill/>
          <a:ln/>
        </p:spPr>
        <p:txBody>
          <a:bodyPr wrap="square" rtlCol="0" anchor="ctr">
            <a:normAutofit/>
          </a:bodyPr>
          <a:lstStyle/>
          <a:p>
            <a:pPr indent="0" marL="0">
              <a:lnSpc>
                <a:spcPct val="115000"/>
              </a:lnSpc>
              <a:buNone/>
            </a:pPr>
            <a:r>
              <a:rPr lang="en-US" sz="950" dirty="0">
                <a:solidFill>
                  <a:srgbClr val="85A0A2"/>
                </a:solidFill>
                <a:latin typeface="Arial" pitchFamily="34" charset="0"/>
                <a:ea typeface="Arial" pitchFamily="34" charset="-122"/>
                <a:cs typeface="Arial" pitchFamily="34" charset="-120"/>
              </a:rPr>
              <a:t>The voice model is muted by default: it is structurally forbidden from replying on its own. A separate, deterministic controller is the only thing allowed to start a turn. That single inversion is what lets the slow analyst brain decide every question instead of letting a chatty model run the room, and it is what makes the whole thing feel like one calm expert rather than an eager chatbot.</a:t>
            </a:r>
            <a:endParaRPr lang="en-US" sz="950" dirty="0"/>
          </a:p>
        </p:txBody>
      </p:sp>
      <p:sp>
        <p:nvSpPr>
          <p:cNvPr id="15" name="Text 13"/>
          <p:cNvSpPr/>
          <p:nvPr/>
        </p:nvSpPr>
        <p:spPr>
          <a:xfrm>
            <a:off x="548640" y="4919472"/>
            <a:ext cx="5486400" cy="237744"/>
          </a:xfrm>
          <a:prstGeom prst="rect">
            <a:avLst/>
          </a:prstGeom>
          <a:noFill/>
          <a:ln/>
        </p:spPr>
        <p:txBody>
          <a:bodyPr wrap="square" rtlCol="0" anchor="ctr"/>
          <a:lstStyle/>
          <a:p>
            <a:pPr indent="0" marL="0">
              <a:buNone/>
            </a:pPr>
            <a:r>
              <a:rPr lang="en-US" sz="1150" dirty="0">
                <a:solidFill>
                  <a:srgbClr val="85A0A2"/>
                </a:solidFill>
                <a:latin typeface="Courier New" pitchFamily="34" charset="0"/>
                <a:ea typeface="Courier New" pitchFamily="34" charset="-122"/>
                <a:cs typeface="Courier New" pitchFamily="34" charset="-120"/>
              </a:rPr>
              <a:t>04  </a:t>
            </a:r>
            <a:pPr indent="0" marL="0">
              <a:buNone/>
            </a:pPr>
            <a:r>
              <a:rPr lang="en-US" sz="1150" b="1" dirty="0">
                <a:solidFill>
                  <a:srgbClr val="DFEAEC"/>
                </a:solidFill>
                <a:latin typeface="Arial" pitchFamily="34" charset="0"/>
                <a:ea typeface="Arial" pitchFamily="34" charset="-122"/>
                <a:cs typeface="Arial" pitchFamily="34" charset="-120"/>
              </a:rPr>
              <a:t>Referee the race between the human and the models</a:t>
            </a:r>
            <a:endParaRPr lang="en-US" sz="1150" dirty="0"/>
          </a:p>
        </p:txBody>
      </p:sp>
      <p:sp>
        <p:nvSpPr>
          <p:cNvPr id="16" name="Text 14"/>
          <p:cNvSpPr/>
          <p:nvPr/>
        </p:nvSpPr>
        <p:spPr>
          <a:xfrm>
            <a:off x="868680" y="5175504"/>
            <a:ext cx="5212080" cy="786384"/>
          </a:xfrm>
          <a:prstGeom prst="rect">
            <a:avLst/>
          </a:prstGeom>
          <a:noFill/>
          <a:ln/>
        </p:spPr>
        <p:txBody>
          <a:bodyPr wrap="square" rtlCol="0" anchor="ctr">
            <a:normAutofit/>
          </a:bodyPr>
          <a:lstStyle/>
          <a:p>
            <a:pPr indent="0" marL="0">
              <a:lnSpc>
                <a:spcPct val="115000"/>
              </a:lnSpc>
              <a:buNone/>
            </a:pPr>
            <a:r>
              <a:rPr lang="en-US" sz="950" dirty="0">
                <a:solidFill>
                  <a:srgbClr val="85A0A2"/>
                </a:solidFill>
                <a:latin typeface="Arial" pitchFamily="34" charset="0"/>
                <a:ea typeface="Arial" pitchFamily="34" charset="-122"/>
                <a:cs typeface="Arial" pitchFamily="34" charset="-120"/>
              </a:rPr>
              <a:t>Most of the hard code is handling collisions. If the person keeps talking while a scoring pass is mid-flight, the system quietly drops the question it was about to ask so the topic does not silently move on without them. Fragmented, stop-start speech is gathered into one real turn before anything reacts. Stray auto-replies the model tries to emit on its own are suppressed by id. None of this shows on a good day. It is simply what running two clocks costs.</a:t>
            </a:r>
            <a:endParaRPr lang="en-US" sz="950" dirty="0"/>
          </a:p>
        </p:txBody>
      </p:sp>
      <p:sp>
        <p:nvSpPr>
          <p:cNvPr id="17" name="Text 15"/>
          <p:cNvSpPr/>
          <p:nvPr/>
        </p:nvSpPr>
        <p:spPr>
          <a:xfrm>
            <a:off x="548640" y="6089904"/>
            <a:ext cx="5486400" cy="237744"/>
          </a:xfrm>
          <a:prstGeom prst="rect">
            <a:avLst/>
          </a:prstGeom>
          <a:noFill/>
          <a:ln/>
        </p:spPr>
        <p:txBody>
          <a:bodyPr wrap="square" rtlCol="0" anchor="ctr"/>
          <a:lstStyle/>
          <a:p>
            <a:pPr indent="0" marL="0">
              <a:buNone/>
            </a:pPr>
            <a:r>
              <a:rPr lang="en-US" sz="1150" dirty="0">
                <a:solidFill>
                  <a:srgbClr val="85A0A2"/>
                </a:solidFill>
                <a:latin typeface="Courier New" pitchFamily="34" charset="0"/>
                <a:ea typeface="Courier New" pitchFamily="34" charset="-122"/>
                <a:cs typeface="Courier New" pitchFamily="34" charset="-120"/>
              </a:rPr>
              <a:t>05  </a:t>
            </a:r>
            <a:pPr indent="0" marL="0">
              <a:buNone/>
            </a:pPr>
            <a:r>
              <a:rPr lang="en-US" sz="1150" b="1" dirty="0">
                <a:solidFill>
                  <a:srgbClr val="DFEAEC"/>
                </a:solidFill>
                <a:latin typeface="Arial" pitchFamily="34" charset="0"/>
                <a:ea typeface="Arial" pitchFamily="34" charset="-122"/>
                <a:cs typeface="Arial" pitchFamily="34" charset="-120"/>
              </a:rPr>
              <a:t>Ground it so it never name-drops</a:t>
            </a:r>
            <a:endParaRPr lang="en-US" sz="1150" dirty="0"/>
          </a:p>
        </p:txBody>
      </p:sp>
      <p:sp>
        <p:nvSpPr>
          <p:cNvPr id="18" name="Text 16"/>
          <p:cNvSpPr/>
          <p:nvPr/>
        </p:nvSpPr>
        <p:spPr>
          <a:xfrm>
            <a:off x="868680" y="6345936"/>
            <a:ext cx="5212080" cy="932688"/>
          </a:xfrm>
          <a:prstGeom prst="rect">
            <a:avLst/>
          </a:prstGeom>
          <a:noFill/>
          <a:ln/>
        </p:spPr>
        <p:txBody>
          <a:bodyPr wrap="square" rtlCol="0" anchor="ctr">
            <a:normAutofit/>
          </a:bodyPr>
          <a:lstStyle/>
          <a:p>
            <a:pPr indent="0" marL="0">
              <a:lnSpc>
                <a:spcPct val="115000"/>
              </a:lnSpc>
              <a:buNone/>
            </a:pPr>
            <a:r>
              <a:rPr lang="en-US" sz="950" dirty="0">
                <a:solidFill>
                  <a:srgbClr val="85A0A2"/>
                </a:solidFill>
                <a:latin typeface="Arial" pitchFamily="34" charset="0"/>
                <a:ea typeface="Arial" pitchFamily="34" charset="-122"/>
                <a:cs typeface="Arial" pitchFamily="34" charset="-120"/>
              </a:rPr>
              <a:t>The base voice model already knows too much, and left alone it will confidently name real tools and the real client mid-sentence. So before it improvises, the system pins a short expert briefing on the topic at hand, refreshed when the conversation moves. Then, as a last line of defense, a deterministic scrubber rewrites any forbidden term out of every sentence right before it is spoken. You cannot trust a probabilistic model to reliably not say a name, so the guarantee is made by plain code, not by hoping.</a:t>
            </a:r>
            <a:endParaRPr lang="en-US" sz="950" dirty="0"/>
          </a:p>
        </p:txBody>
      </p:sp>
      <p:sp>
        <p:nvSpPr>
          <p:cNvPr id="19" name="Text 17"/>
          <p:cNvSpPr/>
          <p:nvPr/>
        </p:nvSpPr>
        <p:spPr>
          <a:xfrm>
            <a:off x="548640" y="7406640"/>
            <a:ext cx="5486400" cy="237744"/>
          </a:xfrm>
          <a:prstGeom prst="rect">
            <a:avLst/>
          </a:prstGeom>
          <a:noFill/>
          <a:ln/>
        </p:spPr>
        <p:txBody>
          <a:bodyPr wrap="square" rtlCol="0" anchor="ctr"/>
          <a:lstStyle/>
          <a:p>
            <a:pPr indent="0" marL="0">
              <a:buNone/>
            </a:pPr>
            <a:r>
              <a:rPr lang="en-US" sz="1150" dirty="0">
                <a:solidFill>
                  <a:srgbClr val="85A0A2"/>
                </a:solidFill>
                <a:latin typeface="Courier New" pitchFamily="34" charset="0"/>
                <a:ea typeface="Courier New" pitchFamily="34" charset="-122"/>
                <a:cs typeface="Courier New" pitchFamily="34" charset="-120"/>
              </a:rPr>
              <a:t>06  </a:t>
            </a:r>
            <a:pPr indent="0" marL="0">
              <a:buNone/>
            </a:pPr>
            <a:r>
              <a:rPr lang="en-US" sz="1150" b="1" dirty="0">
                <a:solidFill>
                  <a:srgbClr val="DFEAEC"/>
                </a:solidFill>
                <a:latin typeface="Arial" pitchFamily="34" charset="0"/>
                <a:ea typeface="Arial" pitchFamily="34" charset="-122"/>
                <a:cs typeface="Arial" pitchFamily="34" charset="-120"/>
              </a:rPr>
              <a:t>Route every person to their own interview</a:t>
            </a:r>
            <a:endParaRPr lang="en-US" sz="1150" dirty="0"/>
          </a:p>
        </p:txBody>
      </p:sp>
      <p:sp>
        <p:nvSpPr>
          <p:cNvPr id="20" name="Text 18"/>
          <p:cNvSpPr/>
          <p:nvPr/>
        </p:nvSpPr>
        <p:spPr>
          <a:xfrm>
            <a:off x="868680" y="7662672"/>
            <a:ext cx="5212080" cy="786384"/>
          </a:xfrm>
          <a:prstGeom prst="rect">
            <a:avLst/>
          </a:prstGeom>
          <a:noFill/>
          <a:ln/>
        </p:spPr>
        <p:txBody>
          <a:bodyPr wrap="square" rtlCol="0" anchor="ctr">
            <a:normAutofit/>
          </a:bodyPr>
          <a:lstStyle/>
          <a:p>
            <a:pPr indent="0" marL="0">
              <a:lnSpc>
                <a:spcPct val="115000"/>
              </a:lnSpc>
              <a:buNone/>
            </a:pPr>
            <a:r>
              <a:rPr lang="en-US" sz="950" dirty="0">
                <a:solidFill>
                  <a:srgbClr val="85A0A2"/>
                </a:solidFill>
                <a:latin typeface="Arial" pitchFamily="34" charset="0"/>
                <a:ea typeface="Arial" pitchFamily="34" charset="-122"/>
                <a:cs typeface="Arial" pitchFamily="34" charset="-120"/>
              </a:rPr>
              <a:t>The bottleneck on interviewing hundreds of people was never interview quality. It was setup: tailoring each conversation to what that specific person actually owns. So an intake step maps the whole org, each person finds themselves in it, and they are auto-routed into a role-scoped interview before being handed to the voice. That mundane screen, not the AI, is what turns 'interview six' into 'interview everyone.'</a:t>
            </a:r>
            <a:endParaRPr lang="en-US" sz="950" dirty="0"/>
          </a:p>
        </p:txBody>
      </p:sp>
      <p:sp>
        <p:nvSpPr>
          <p:cNvPr id="21" name="Text 19"/>
          <p:cNvSpPr/>
          <p:nvPr/>
        </p:nvSpPr>
        <p:spPr>
          <a:xfrm>
            <a:off x="548640" y="8577072"/>
            <a:ext cx="5486400" cy="237744"/>
          </a:xfrm>
          <a:prstGeom prst="rect">
            <a:avLst/>
          </a:prstGeom>
          <a:noFill/>
          <a:ln/>
        </p:spPr>
        <p:txBody>
          <a:bodyPr wrap="square" rtlCol="0" anchor="ctr"/>
          <a:lstStyle/>
          <a:p>
            <a:pPr indent="0" marL="0">
              <a:buNone/>
            </a:pPr>
            <a:r>
              <a:rPr lang="en-US" sz="1150" dirty="0">
                <a:solidFill>
                  <a:srgbClr val="85A0A2"/>
                </a:solidFill>
                <a:latin typeface="Courier New" pitchFamily="34" charset="0"/>
                <a:ea typeface="Courier New" pitchFamily="34" charset="-122"/>
                <a:cs typeface="Courier New" pitchFamily="34" charset="-120"/>
              </a:rPr>
              <a:t>07  </a:t>
            </a:r>
            <a:pPr indent="0" marL="0">
              <a:buNone/>
            </a:pPr>
            <a:r>
              <a:rPr lang="en-US" sz="1150" b="1" dirty="0">
                <a:solidFill>
                  <a:srgbClr val="DFEAEC"/>
                </a:solidFill>
                <a:latin typeface="Arial" pitchFamily="34" charset="0"/>
                <a:ea typeface="Arial" pitchFamily="34" charset="-122"/>
                <a:cs typeface="Arial" pitchFamily="34" charset="-120"/>
              </a:rPr>
              <a:t>Roll many interviews into one diagnosis</a:t>
            </a:r>
            <a:endParaRPr lang="en-US" sz="1150" dirty="0"/>
          </a:p>
        </p:txBody>
      </p:sp>
      <p:sp>
        <p:nvSpPr>
          <p:cNvPr id="22" name="Text 20"/>
          <p:cNvSpPr/>
          <p:nvPr/>
        </p:nvSpPr>
        <p:spPr>
          <a:xfrm>
            <a:off x="868680" y="8833104"/>
            <a:ext cx="5212080" cy="786384"/>
          </a:xfrm>
          <a:prstGeom prst="rect">
            <a:avLst/>
          </a:prstGeom>
          <a:noFill/>
          <a:ln/>
        </p:spPr>
        <p:txBody>
          <a:bodyPr wrap="square" rtlCol="0" anchor="ctr">
            <a:normAutofit/>
          </a:bodyPr>
          <a:lstStyle/>
          <a:p>
            <a:pPr indent="0" marL="0">
              <a:lnSpc>
                <a:spcPct val="115000"/>
              </a:lnSpc>
              <a:buNone/>
            </a:pPr>
            <a:r>
              <a:rPr lang="en-US" sz="950" dirty="0">
                <a:solidFill>
                  <a:srgbClr val="85A0A2"/>
                </a:solidFill>
                <a:latin typeface="Arial" pitchFamily="34" charset="0"/>
                <a:ea typeface="Arial" pitchFamily="34" charset="-122"/>
                <a:cs typeface="Arial" pitchFamily="34" charset="-120"/>
              </a:rPr>
              <a:t>Every interview feeds a single shared picture with each reading attributed to the speaker who gave it. Where people genuinely disagree on the same point, that gap is elevated as the headline finding, with the most positive and most negative voice quoted side by side. The picture also knows where it is thin, and steers later interviews toward the questions only certain people can answer, so coverage closes instead of piling up on whoever talks most.</a:t>
            </a:r>
            <a:endParaRPr lang="en-US" sz="950" dirty="0"/>
          </a:p>
        </p:txBody>
      </p:sp>
      <p:sp>
        <p:nvSpPr>
          <p:cNvPr id="23" name="Text 21"/>
          <p:cNvSpPr/>
          <p:nvPr/>
        </p:nvSpPr>
        <p:spPr>
          <a:xfrm>
            <a:off x="6446520" y="932688"/>
            <a:ext cx="3657600" cy="237744"/>
          </a:xfrm>
          <a:prstGeom prst="rect">
            <a:avLst/>
          </a:prstGeom>
          <a:noFill/>
          <a:ln/>
        </p:spPr>
        <p:txBody>
          <a:bodyPr wrap="square" rtlCol="0" anchor="ctr"/>
          <a:lstStyle/>
          <a:p>
            <a:pPr indent="0" marL="0">
              <a:buNone/>
            </a:pPr>
            <a:r>
              <a:rPr lang="en-US" sz="950" spc="300" kern="0" dirty="0">
                <a:solidFill>
                  <a:srgbClr val="85A0A2"/>
                </a:solidFill>
                <a:latin typeface="Arial" pitchFamily="34" charset="0"/>
                <a:ea typeface="Arial" pitchFamily="34" charset="-122"/>
                <a:cs typeface="Arial" pitchFamily="34" charset="-120"/>
              </a:rPr>
              <a:t>DESIGN DECISIONS</a:t>
            </a:r>
            <a:endParaRPr lang="en-US" sz="950" dirty="0"/>
          </a:p>
        </p:txBody>
      </p:sp>
      <p:sp>
        <p:nvSpPr>
          <p:cNvPr id="24" name="Text 22"/>
          <p:cNvSpPr/>
          <p:nvPr/>
        </p:nvSpPr>
        <p:spPr>
          <a:xfrm>
            <a:off x="6446520" y="1261872"/>
            <a:ext cx="5166360" cy="237744"/>
          </a:xfrm>
          <a:prstGeom prst="rect">
            <a:avLst/>
          </a:prstGeom>
          <a:noFill/>
          <a:ln/>
        </p:spPr>
        <p:txBody>
          <a:bodyPr wrap="square" rtlCol="0" anchor="ctr"/>
          <a:lstStyle/>
          <a:p>
            <a:pPr indent="0" marL="0">
              <a:buNone/>
            </a:pPr>
            <a:r>
              <a:rPr lang="en-US" sz="1150" b="1" dirty="0">
                <a:solidFill>
                  <a:srgbClr val="DFEAEC"/>
                </a:solidFill>
                <a:latin typeface="Arial" pitchFamily="34" charset="0"/>
                <a:ea typeface="Arial" pitchFamily="34" charset="-122"/>
                <a:cs typeface="Arial" pitchFamily="34" charset="-120"/>
              </a:rPr>
              <a:t>Scope each person's interview</a:t>
            </a:r>
            <a:endParaRPr lang="en-US" sz="1150" dirty="0"/>
          </a:p>
        </p:txBody>
      </p:sp>
      <p:sp>
        <p:nvSpPr>
          <p:cNvPr id="25" name="Text 23"/>
          <p:cNvSpPr/>
          <p:nvPr/>
        </p:nvSpPr>
        <p:spPr>
          <a:xfrm>
            <a:off x="6446520" y="1517904"/>
            <a:ext cx="5166360" cy="1225296"/>
          </a:xfrm>
          <a:prstGeom prst="rect">
            <a:avLst/>
          </a:prstGeom>
          <a:noFill/>
          <a:ln/>
        </p:spPr>
        <p:txBody>
          <a:bodyPr wrap="square" rtlCol="0" anchor="ctr">
            <a:normAutofit/>
          </a:bodyPr>
          <a:lstStyle/>
          <a:p>
            <a:pPr indent="0" marL="0">
              <a:lnSpc>
                <a:spcPct val="115000"/>
              </a:lnSpc>
              <a:buNone/>
            </a:pPr>
            <a:r>
              <a:rPr lang="en-US" sz="950" dirty="0">
                <a:solidFill>
                  <a:srgbClr val="85A0A2"/>
                </a:solidFill>
                <a:latin typeface="Arial" pitchFamily="34" charset="0"/>
                <a:ea typeface="Arial" pitchFamily="34" charset="-122"/>
                <a:cs typeface="Arial" pitchFamily="34" charset="-120"/>
              </a:rPr>
              <a:t>One generic interview script is the wrong tool for a whole organization. A senior leader and the person filing the requests live in different parts of the work, and asking each of them the same questions wastes the leader's time and overwhelms the junior. So before anyone speaks, the app places them in the org and routes them into an interview scoped to what they actually own, pitched at the right altitude: leaders get asked about direction and blockers, the people doing the work get asked about the specific steps they run. It costs a setup layer most voice demos skip, but it is what makes the conversation respect each person's time and only ask what they can truly answer.</a:t>
            </a:r>
            <a:endParaRPr lang="en-US" sz="950" dirty="0"/>
          </a:p>
        </p:txBody>
      </p:sp>
      <p:sp>
        <p:nvSpPr>
          <p:cNvPr id="26" name="Text 24"/>
          <p:cNvSpPr/>
          <p:nvPr/>
        </p:nvSpPr>
        <p:spPr>
          <a:xfrm>
            <a:off x="6446520" y="2871216"/>
            <a:ext cx="5166360" cy="237744"/>
          </a:xfrm>
          <a:prstGeom prst="rect">
            <a:avLst/>
          </a:prstGeom>
          <a:noFill/>
          <a:ln/>
        </p:spPr>
        <p:txBody>
          <a:bodyPr wrap="square" rtlCol="0" anchor="ctr"/>
          <a:lstStyle/>
          <a:p>
            <a:pPr indent="0" marL="0">
              <a:buNone/>
            </a:pPr>
            <a:r>
              <a:rPr lang="en-US" sz="1150" b="1" dirty="0">
                <a:solidFill>
                  <a:srgbClr val="DFEAEC"/>
                </a:solidFill>
                <a:latin typeface="Arial" pitchFamily="34" charset="0"/>
                <a:ea typeface="Arial" pitchFamily="34" charset="-122"/>
                <a:cs typeface="Arial" pitchFamily="34" charset="-120"/>
              </a:rPr>
              <a:t>Ground it to probe like an expert</a:t>
            </a:r>
            <a:endParaRPr lang="en-US" sz="1150" dirty="0"/>
          </a:p>
        </p:txBody>
      </p:sp>
      <p:sp>
        <p:nvSpPr>
          <p:cNvPr id="27" name="Text 25"/>
          <p:cNvSpPr/>
          <p:nvPr/>
        </p:nvSpPr>
        <p:spPr>
          <a:xfrm>
            <a:off x="6446520" y="3127248"/>
            <a:ext cx="5166360" cy="1078992"/>
          </a:xfrm>
          <a:prstGeom prst="rect">
            <a:avLst/>
          </a:prstGeom>
          <a:noFill/>
          <a:ln/>
        </p:spPr>
        <p:txBody>
          <a:bodyPr wrap="square" rtlCol="0" anchor="ctr">
            <a:normAutofit/>
          </a:bodyPr>
          <a:lstStyle/>
          <a:p>
            <a:pPr indent="0" marL="0">
              <a:lnSpc>
                <a:spcPct val="115000"/>
              </a:lnSpc>
              <a:buNone/>
            </a:pPr>
            <a:r>
              <a:rPr lang="en-US" sz="950" dirty="0">
                <a:solidFill>
                  <a:srgbClr val="85A0A2"/>
                </a:solidFill>
                <a:latin typeface="Arial" pitchFamily="34" charset="0"/>
                <a:ea typeface="Arial" pitchFamily="34" charset="-122"/>
                <a:cs typeface="Arial" pitchFamily="34" charset="-120"/>
              </a:rPr>
              <a:t>Left to itself, a voice model asks shallow, generic questions and fills the gaps with whatever its training suggests. That makes for a friendly chat and a useless diagnosis. The decision was to feed the model a working brief of what a strong version of this function looks like, on the topic at hand, before it speaks, and to refresh that brief as the conversation moves. So its follow-ups land like someone who already knows the terrain and asks the sharp second question, not the obvious first one. The grounding is there to raise the quality of the questions, not just to keep the model on script.</a:t>
            </a:r>
            <a:endParaRPr lang="en-US" sz="950" dirty="0"/>
          </a:p>
        </p:txBody>
      </p:sp>
      <p:sp>
        <p:nvSpPr>
          <p:cNvPr id="28" name="Text 26"/>
          <p:cNvSpPr/>
          <p:nvPr/>
        </p:nvSpPr>
        <p:spPr>
          <a:xfrm>
            <a:off x="6446520" y="4334256"/>
            <a:ext cx="5166360" cy="237744"/>
          </a:xfrm>
          <a:prstGeom prst="rect">
            <a:avLst/>
          </a:prstGeom>
          <a:noFill/>
          <a:ln/>
        </p:spPr>
        <p:txBody>
          <a:bodyPr wrap="square" rtlCol="0" anchor="ctr"/>
          <a:lstStyle/>
          <a:p>
            <a:pPr indent="0" marL="0">
              <a:buNone/>
            </a:pPr>
            <a:r>
              <a:rPr lang="en-US" sz="1150" b="1" dirty="0">
                <a:solidFill>
                  <a:srgbClr val="DFEAEC"/>
                </a:solidFill>
                <a:latin typeface="Arial" pitchFamily="34" charset="0"/>
                <a:ea typeface="Arial" pitchFamily="34" charset="-122"/>
                <a:cs typeface="Arial" pitchFamily="34" charset="-120"/>
              </a:rPr>
              <a:t>Aggregate without averaging</a:t>
            </a:r>
            <a:endParaRPr lang="en-US" sz="1150" dirty="0"/>
          </a:p>
        </p:txBody>
      </p:sp>
      <p:sp>
        <p:nvSpPr>
          <p:cNvPr id="29" name="Text 27"/>
          <p:cNvSpPr/>
          <p:nvPr/>
        </p:nvSpPr>
        <p:spPr>
          <a:xfrm>
            <a:off x="6446520" y="4590288"/>
            <a:ext cx="5166360" cy="1078992"/>
          </a:xfrm>
          <a:prstGeom prst="rect">
            <a:avLst/>
          </a:prstGeom>
          <a:noFill/>
          <a:ln/>
        </p:spPr>
        <p:txBody>
          <a:bodyPr wrap="square" rtlCol="0" anchor="ctr">
            <a:normAutofit/>
          </a:bodyPr>
          <a:lstStyle/>
          <a:p>
            <a:pPr indent="0" marL="0">
              <a:lnSpc>
                <a:spcPct val="115000"/>
              </a:lnSpc>
              <a:buNone/>
            </a:pPr>
            <a:r>
              <a:rPr lang="en-US" sz="950" dirty="0">
                <a:solidFill>
                  <a:srgbClr val="85A0A2"/>
                </a:solidFill>
                <a:latin typeface="Arial" pitchFamily="34" charset="0"/>
                <a:ea typeface="Arial" pitchFamily="34" charset="-122"/>
                <a:cs typeface="Arial" pitchFamily="34" charset="-120"/>
              </a:rPr>
              <a:t>Many interviews could be rolled into one tidy score, but a single number hides the places where people see the same thing differently, and those gaps are often where the real story is. So instead of averaging, the picture keeps every reading attached to the person who gave it, and where two people describe the same process in opposite terms, it holds both side by side rather than blending them away. The org-level view is built from named voices, not an anonymous summary, so a finding can survive the obvious question of who actually said it.</a:t>
            </a:r>
            <a:endParaRPr lang="en-US" sz="950" dirty="0"/>
          </a:p>
        </p:txBody>
      </p:sp>
      <p:sp>
        <p:nvSpPr>
          <p:cNvPr id="30" name="Text 28"/>
          <p:cNvSpPr/>
          <p:nvPr/>
        </p:nvSpPr>
        <p:spPr>
          <a:xfrm>
            <a:off x="6446520" y="5797296"/>
            <a:ext cx="5166360" cy="237744"/>
          </a:xfrm>
          <a:prstGeom prst="rect">
            <a:avLst/>
          </a:prstGeom>
          <a:noFill/>
          <a:ln/>
        </p:spPr>
        <p:txBody>
          <a:bodyPr wrap="square" rtlCol="0" anchor="ctr"/>
          <a:lstStyle/>
          <a:p>
            <a:pPr indent="0" marL="0">
              <a:buNone/>
            </a:pPr>
            <a:r>
              <a:rPr lang="en-US" sz="1150" b="1" dirty="0">
                <a:solidFill>
                  <a:srgbClr val="DFEAEC"/>
                </a:solidFill>
                <a:latin typeface="Arial" pitchFamily="34" charset="0"/>
                <a:ea typeface="Arial" pitchFamily="34" charset="-122"/>
                <a:cs typeface="Arial" pitchFamily="34" charset="-120"/>
              </a:rPr>
              <a:t>Being one turn stale is a price worth paying</a:t>
            </a:r>
            <a:endParaRPr lang="en-US" sz="1150" dirty="0"/>
          </a:p>
        </p:txBody>
      </p:sp>
      <p:sp>
        <p:nvSpPr>
          <p:cNvPr id="31" name="Text 29"/>
          <p:cNvSpPr/>
          <p:nvPr/>
        </p:nvSpPr>
        <p:spPr>
          <a:xfrm>
            <a:off x="6446520" y="6053328"/>
            <a:ext cx="5166360" cy="786384"/>
          </a:xfrm>
          <a:prstGeom prst="rect">
            <a:avLst/>
          </a:prstGeom>
          <a:noFill/>
          <a:ln/>
        </p:spPr>
        <p:txBody>
          <a:bodyPr wrap="square" rtlCol="0" anchor="ctr">
            <a:normAutofit/>
          </a:bodyPr>
          <a:lstStyle/>
          <a:p>
            <a:pPr indent="0" marL="0">
              <a:lnSpc>
                <a:spcPct val="115000"/>
              </a:lnSpc>
              <a:buNone/>
            </a:pPr>
            <a:r>
              <a:rPr lang="en-US" sz="950" dirty="0">
                <a:solidFill>
                  <a:srgbClr val="85A0A2"/>
                </a:solidFill>
                <a:latin typeface="Arial" pitchFamily="34" charset="0"/>
                <a:ea typeface="Arial" pitchFamily="34" charset="-122"/>
                <a:cs typeface="Arial" pitchFamily="34" charset="-120"/>
              </a:rPr>
              <a:t>The expensive scoring does not block the reply. The voice answers against the last completed picture, while the heavy analysis runs in the background and is consumed as context for the next question, not this one. Letting the answer be a single turn behind is what keeps the conversation human-paced. That staleness is a deliberate, accepted tradeoff, not a bug.</a:t>
            </a:r>
            <a:endParaRPr lang="en-US" sz="9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161109"/>
        </a:solidFill>
      </p:bgPr>
    </p:bg>
    <p:spTree>
      <p:nvGrpSpPr>
        <p:cNvPr id="1" name=""/>
        <p:cNvGrpSpPr/>
        <p:nvPr/>
      </p:nvGrpSpPr>
      <p:grpSpPr>
        <a:xfrm>
          <a:off x="0" y="0"/>
          <a:ext cx="0" cy="0"/>
          <a:chOff x="0" y="0"/>
          <a:chExt cx="0" cy="0"/>
        </a:xfrm>
      </p:grpSpPr>
      <p:sp>
        <p:nvSpPr>
          <p:cNvPr id="2" name="Text 0"/>
          <p:cNvSpPr/>
          <p:nvPr/>
        </p:nvSpPr>
        <p:spPr>
          <a:xfrm>
            <a:off x="548640" y="384048"/>
            <a:ext cx="8686800" cy="274320"/>
          </a:xfrm>
          <a:prstGeom prst="rect">
            <a:avLst/>
          </a:prstGeom>
          <a:noFill/>
          <a:ln/>
        </p:spPr>
        <p:txBody>
          <a:bodyPr wrap="square" rtlCol="0" anchor="ctr"/>
          <a:lstStyle/>
          <a:p>
            <a:pPr indent="0" marL="0">
              <a:buNone/>
            </a:pPr>
            <a:r>
              <a:rPr lang="en-US" sz="1050" spc="300" kern="0" dirty="0">
                <a:solidFill>
                  <a:srgbClr val="A8997E"/>
                </a:solidFill>
                <a:latin typeface="Arial" pitchFamily="34" charset="0"/>
                <a:ea typeface="Arial" pitchFamily="34" charset="-122"/>
                <a:cs typeface="Arial" pitchFamily="34" charset="-120"/>
              </a:rPr>
              <a:t>CASE STUDY 03 · BUILDER MARKETING PLATFORM</a:t>
            </a:r>
            <a:endParaRPr lang="en-US" sz="1050" dirty="0"/>
          </a:p>
        </p:txBody>
      </p:sp>
      <p:sp>
        <p:nvSpPr>
          <p:cNvPr id="3" name="Text 1"/>
          <p:cNvSpPr/>
          <p:nvPr/>
        </p:nvSpPr>
        <p:spPr>
          <a:xfrm>
            <a:off x="10360152" y="365760"/>
            <a:ext cx="1280160" cy="310896"/>
          </a:xfrm>
          <a:prstGeom prst="rect">
            <a:avLst/>
          </a:prstGeom>
          <a:noFill/>
          <a:ln/>
        </p:spPr>
        <p:txBody>
          <a:bodyPr wrap="square" rtlCol="0" anchor="ctr"/>
          <a:lstStyle/>
          <a:p>
            <a:pPr algn="r" indent="0" marL="0">
              <a:buNone/>
            </a:pPr>
            <a:r>
              <a:rPr lang="en-US" sz="1300" dirty="0">
                <a:solidFill>
                  <a:srgbClr val="F2E9D9"/>
                </a:solidFill>
                <a:latin typeface="Arial Black" pitchFamily="34" charset="0"/>
                <a:ea typeface="Arial Black" pitchFamily="34" charset="-122"/>
                <a:cs typeface="Arial Black" pitchFamily="34" charset="-120"/>
              </a:rPr>
              <a:t>07</a:t>
            </a:r>
            <a:pPr algn="r" indent="0" marL="0">
              <a:buNone/>
            </a:pPr>
            <a:r>
              <a:rPr lang="en-US" sz="1300" dirty="0">
                <a:solidFill>
                  <a:srgbClr val="A8997E"/>
                </a:solidFill>
                <a:latin typeface="Arial Black" pitchFamily="34" charset="0"/>
                <a:ea typeface="Arial Black" pitchFamily="34" charset="-122"/>
                <a:cs typeface="Arial Black" pitchFamily="34" charset="-120"/>
              </a:rPr>
              <a:t> / 31</a:t>
            </a:r>
            <a:endParaRPr lang="en-US" sz="1300" dirty="0"/>
          </a:p>
        </p:txBody>
      </p:sp>
      <p:sp>
        <p:nvSpPr>
          <p:cNvPr id="4" name="Shape 2"/>
          <p:cNvSpPr/>
          <p:nvPr/>
        </p:nvSpPr>
        <p:spPr>
          <a:xfrm>
            <a:off x="548640" y="749808"/>
            <a:ext cx="11091672" cy="10973"/>
          </a:xfrm>
          <a:prstGeom prst="rect">
            <a:avLst/>
          </a:prstGeom>
          <a:solidFill>
            <a:srgbClr val="33291C"/>
          </a:solidFill>
          <a:ln/>
        </p:spPr>
      </p:sp>
      <p:sp>
        <p:nvSpPr>
          <p:cNvPr id="5" name="Shape 3"/>
          <p:cNvSpPr/>
          <p:nvPr/>
        </p:nvSpPr>
        <p:spPr>
          <a:xfrm>
            <a:off x="548640" y="6144768"/>
            <a:ext cx="11091672" cy="10973"/>
          </a:xfrm>
          <a:prstGeom prst="rect">
            <a:avLst/>
          </a:prstGeom>
          <a:solidFill>
            <a:srgbClr val="33291C"/>
          </a:solidFill>
          <a:ln/>
        </p:spPr>
      </p:sp>
      <p:sp>
        <p:nvSpPr>
          <p:cNvPr id="6" name="Text 4"/>
          <p:cNvSpPr/>
          <p:nvPr/>
        </p:nvSpPr>
        <p:spPr>
          <a:xfrm>
            <a:off x="548640" y="6254496"/>
            <a:ext cx="7863840" cy="274320"/>
          </a:xfrm>
          <a:prstGeom prst="rect">
            <a:avLst/>
          </a:prstGeom>
          <a:noFill/>
          <a:ln/>
        </p:spPr>
        <p:txBody>
          <a:bodyPr wrap="square" rtlCol="0" anchor="ctr"/>
          <a:lstStyle/>
          <a:p>
            <a:pPr indent="0" marL="0">
              <a:buNone/>
            </a:pPr>
            <a:r>
              <a:rPr lang="en-US" sz="950" spc="250" kern="0" dirty="0">
                <a:solidFill>
                  <a:srgbClr val="A8997E"/>
                </a:solidFill>
                <a:latin typeface="Arial" pitchFamily="34" charset="0"/>
                <a:ea typeface="Arial" pitchFamily="34" charset="-122"/>
                <a:cs typeface="Arial" pitchFamily="34" charset="-120"/>
              </a:rPr>
              <a:t>6 STYLES × 4 LAYOUTS, ONE ENGINE · SITE + SALES DASHBOARD, LIVE · BUILT SOLO</a:t>
            </a:r>
            <a:endParaRPr lang="en-US" sz="950" dirty="0"/>
          </a:p>
        </p:txBody>
      </p:sp>
      <p:sp>
        <p:nvSpPr>
          <p:cNvPr id="7" name="Text 5"/>
          <p:cNvSpPr/>
          <p:nvPr/>
        </p:nvSpPr>
        <p:spPr>
          <a:xfrm>
            <a:off x="7799832" y="6254496"/>
            <a:ext cx="3840480" cy="274320"/>
          </a:xfrm>
          <a:prstGeom prst="rect">
            <a:avLst/>
          </a:prstGeom>
          <a:noFill/>
          <a:ln/>
        </p:spPr>
        <p:txBody>
          <a:bodyPr wrap="square" rtlCol="0" anchor="ctr"/>
          <a:lstStyle/>
          <a:p>
            <a:pPr algn="r" indent="0" marL="0">
              <a:buNone/>
            </a:pPr>
            <a:r>
              <a:rPr lang="en-US" sz="950" spc="250" kern="0" dirty="0">
                <a:solidFill>
                  <a:srgbClr val="A8997E"/>
                </a:solidFill>
                <a:latin typeface="Arial" pitchFamily="34" charset="0"/>
                <a:ea typeface="Arial" pitchFamily="34" charset="-122"/>
                <a:cs typeface="Arial" pitchFamily="34" charset="-120"/>
              </a:rPr>
              <a:t>BUILT INDEPENDENTLY · LIVE</a:t>
            </a:r>
            <a:endParaRPr lang="en-US" sz="950" dirty="0"/>
          </a:p>
        </p:txBody>
      </p:sp>
      <p:sp>
        <p:nvSpPr>
          <p:cNvPr id="8" name="Text 6"/>
          <p:cNvSpPr/>
          <p:nvPr/>
        </p:nvSpPr>
        <p:spPr>
          <a:xfrm>
            <a:off x="548640" y="914400"/>
            <a:ext cx="7223760" cy="1325880"/>
          </a:xfrm>
          <a:prstGeom prst="rect">
            <a:avLst/>
          </a:prstGeom>
          <a:noFill/>
          <a:ln/>
        </p:spPr>
        <p:txBody>
          <a:bodyPr wrap="square" rtlCol="0" anchor="ctr"/>
          <a:lstStyle/>
          <a:p>
            <a:pPr indent="0" marL="0">
              <a:buNone/>
            </a:pPr>
            <a:r>
              <a:rPr lang="en-US" sz="3000" dirty="0">
                <a:solidFill>
                  <a:srgbClr val="F2E9D9"/>
                </a:solidFill>
                <a:latin typeface="Arial Black" pitchFamily="34" charset="0"/>
                <a:ea typeface="Arial Black" pitchFamily="34" charset="-122"/>
                <a:cs typeface="Arial Black" pitchFamily="34" charset="-120"/>
              </a:rPr>
              <a:t>One engine.</a:t>
            </a:r>
            <a:endParaRPr lang="en-US" sz="3000" dirty="0"/>
          </a:p>
          <a:p>
            <a:pPr indent="0" marL="0">
              <a:buNone/>
            </a:pPr>
            <a:r>
              <a:rPr lang="en-US" sz="3000" dirty="0">
                <a:solidFill>
                  <a:srgbClr val="F2E9D9"/>
                </a:solidFill>
                <a:latin typeface="Arial Black" pitchFamily="34" charset="0"/>
                <a:ea typeface="Arial Black" pitchFamily="34" charset="-122"/>
                <a:cs typeface="Arial Black" pitchFamily="34" charset="-120"/>
              </a:rPr>
              <a:t>Every builder gets</a:t>
            </a:r>
            <a:endParaRPr lang="en-US" sz="3000" dirty="0"/>
          </a:p>
          <a:p>
            <a:pPr indent="0" marL="0">
              <a:buNone/>
            </a:pPr>
            <a:r>
              <a:rPr lang="en-US" sz="3000" dirty="0">
                <a:solidFill>
                  <a:srgbClr val="F2E9D9"/>
                </a:solidFill>
                <a:latin typeface="Arial Black" pitchFamily="34" charset="0"/>
                <a:ea typeface="Arial Black" pitchFamily="34" charset="-122"/>
                <a:cs typeface="Arial Black" pitchFamily="34" charset="-120"/>
              </a:rPr>
              <a:t>a premium site.</a:t>
            </a:r>
            <a:endParaRPr lang="en-US" sz="3000" dirty="0"/>
          </a:p>
        </p:txBody>
      </p:sp>
      <p:sp>
        <p:nvSpPr>
          <p:cNvPr id="9" name="Text 7"/>
          <p:cNvSpPr/>
          <p:nvPr/>
        </p:nvSpPr>
        <p:spPr>
          <a:xfrm>
            <a:off x="548640" y="2331720"/>
            <a:ext cx="6949440" cy="914400"/>
          </a:xfrm>
          <a:prstGeom prst="rect">
            <a:avLst/>
          </a:prstGeom>
          <a:noFill/>
          <a:ln/>
        </p:spPr>
        <p:txBody>
          <a:bodyPr wrap="square" rtlCol="0" anchor="ctr">
            <a:normAutofit/>
          </a:bodyPr>
          <a:lstStyle/>
          <a:p>
            <a:pPr indent="0" marL="0">
              <a:lnSpc>
                <a:spcPct val="120000"/>
              </a:lnSpc>
              <a:buNone/>
            </a:pPr>
            <a:r>
              <a:rPr lang="en-US" sz="1200" dirty="0">
                <a:solidFill>
                  <a:srgbClr val="A8997E"/>
                </a:solidFill>
                <a:latin typeface="Arial" pitchFamily="34" charset="0"/>
                <a:ea typeface="Arial" pitchFamily="34" charset="-122"/>
                <a:cs typeface="Arial" pitchFamily="34" charset="-120"/>
              </a:rPr>
              <a:t>A property developer's only options for a website are a generic listings page that looks like everyone else's, or a pricey agency build that's stale the day flats start selling. This is an engine that spins up a premium, phone-first site for any builder in minutes, plus a dashboard to run their leads and live inventory. Built solo, on the same property-data brain as TN Property.</a:t>
            </a:r>
            <a:endParaRPr lang="en-US" sz="1200" dirty="0"/>
          </a:p>
        </p:txBody>
      </p:sp>
      <p:sp>
        <p:nvSpPr>
          <p:cNvPr id="10" name="Text 8"/>
          <p:cNvSpPr/>
          <p:nvPr/>
        </p:nvSpPr>
        <p:spPr>
          <a:xfrm>
            <a:off x="548640" y="3310128"/>
            <a:ext cx="3657600" cy="237744"/>
          </a:xfrm>
          <a:prstGeom prst="rect">
            <a:avLst/>
          </a:prstGeom>
          <a:noFill/>
          <a:ln/>
        </p:spPr>
        <p:txBody>
          <a:bodyPr wrap="square" rtlCol="0" anchor="ctr"/>
          <a:lstStyle/>
          <a:p>
            <a:pPr indent="0" marL="0">
              <a:buNone/>
            </a:pPr>
            <a:r>
              <a:rPr lang="en-US" sz="950" spc="300" kern="0" dirty="0">
                <a:solidFill>
                  <a:srgbClr val="A8997E"/>
                </a:solidFill>
                <a:latin typeface="Arial" pitchFamily="34" charset="0"/>
                <a:ea typeface="Arial" pitchFamily="34" charset="-122"/>
                <a:cs typeface="Arial" pitchFamily="34" charset="-120"/>
              </a:rPr>
              <a:t>THE PROBLEM</a:t>
            </a:r>
            <a:endParaRPr lang="en-US" sz="950" dirty="0"/>
          </a:p>
        </p:txBody>
      </p:sp>
      <p:sp>
        <p:nvSpPr>
          <p:cNvPr id="11" name="Text 9"/>
          <p:cNvSpPr/>
          <p:nvPr/>
        </p:nvSpPr>
        <p:spPr>
          <a:xfrm>
            <a:off x="548640" y="3584448"/>
            <a:ext cx="6949440" cy="1417320"/>
          </a:xfrm>
          <a:prstGeom prst="rect">
            <a:avLst/>
          </a:prstGeom>
          <a:noFill/>
          <a:ln/>
        </p:spPr>
        <p:txBody>
          <a:bodyPr wrap="square" rtlCol="0" anchor="ctr">
            <a:normAutofit/>
          </a:bodyPr>
          <a:lstStyle/>
          <a:p>
            <a:pPr indent="0" marL="0">
              <a:lnSpc>
                <a:spcPct val="118000"/>
              </a:lnSpc>
              <a:buNone/>
            </a:pPr>
            <a:r>
              <a:rPr lang="en-US" sz="1000" dirty="0">
                <a:solidFill>
                  <a:srgbClr val="F2E9D9"/>
                </a:solidFill>
                <a:latin typeface="Arial" pitchFamily="34" charset="0"/>
                <a:ea typeface="Arial" pitchFamily="34" charset="-122"/>
                <a:cs typeface="Arial" pitchFamily="34" charset="-120"/>
              </a:rPr>
              <a:t>Most property builders in India have two bad options for a web presence. They can rent leads from the listing portals (99acres, MagicBricks) for ₹30-45k a month and get a generic listing page that looks identical to every competitor on the same portal. Or they can commission a custom agency site that is slow to build, expensive, and stale the day it ships, with no way to keep it current as inventory sells.</a:t>
            </a:r>
            <a:endParaRPr lang="en-US" sz="1000" dirty="0"/>
          </a:p>
          <a:p>
            <a:pPr indent="0" marL="0">
              <a:lnSpc>
                <a:spcPct val="118000"/>
              </a:lnSpc>
              <a:buNone/>
            </a:pPr>
            <a:r>
              <a:rPr lang="en-US" sz="1000" dirty="0">
                <a:solidFill>
                  <a:srgbClr val="F2E9D9"/>
                </a:solidFill>
                <a:latin typeface="Arial" pitchFamily="34" charset="0"/>
                <a:ea typeface="Arial" pitchFamily="34" charset="-122"/>
                <a:cs typeface="Arial" pitchFamily="34" charset="-120"/>
              </a:rPr>
              <a:t>And every builder needs the same things said completely differently. A luxury apartment tower, a plotted layout, a township, and an off-plan launch all need pricing, RERA proof, live availability, and an EMI story, but a layout that converts one would look wrong on the others. A one-off build can't scale across thousands of builders; a generic template farm can't deliver the craft that actually converts a buyer.</a:t>
            </a:r>
            <a:endParaRPr lang="en-US" sz="1000" dirty="0"/>
          </a:p>
        </p:txBody>
      </p:sp>
      <p:sp>
        <p:nvSpPr>
          <p:cNvPr id="12" name="Text 10"/>
          <p:cNvSpPr/>
          <p:nvPr/>
        </p:nvSpPr>
        <p:spPr>
          <a:xfrm>
            <a:off x="548640" y="5102352"/>
            <a:ext cx="3657600" cy="237744"/>
          </a:xfrm>
          <a:prstGeom prst="rect">
            <a:avLst/>
          </a:prstGeom>
          <a:noFill/>
          <a:ln/>
        </p:spPr>
        <p:txBody>
          <a:bodyPr wrap="square" rtlCol="0" anchor="ctr"/>
          <a:lstStyle/>
          <a:p>
            <a:pPr indent="0" marL="0">
              <a:buNone/>
            </a:pPr>
            <a:r>
              <a:rPr lang="en-US" sz="950" spc="300" kern="0" dirty="0">
                <a:solidFill>
                  <a:srgbClr val="A8997E"/>
                </a:solidFill>
                <a:latin typeface="Arial" pitchFamily="34" charset="0"/>
                <a:ea typeface="Arial" pitchFamily="34" charset="-122"/>
                <a:cs typeface="Arial" pitchFamily="34" charset="-120"/>
              </a:rPr>
              <a:t>WHAT I BUILT</a:t>
            </a:r>
            <a:endParaRPr lang="en-US" sz="950" dirty="0"/>
          </a:p>
        </p:txBody>
      </p:sp>
      <p:sp>
        <p:nvSpPr>
          <p:cNvPr id="13" name="Text 11"/>
          <p:cNvSpPr/>
          <p:nvPr/>
        </p:nvSpPr>
        <p:spPr>
          <a:xfrm>
            <a:off x="548640" y="5376672"/>
            <a:ext cx="6949440" cy="685800"/>
          </a:xfrm>
          <a:prstGeom prst="rect">
            <a:avLst/>
          </a:prstGeom>
          <a:noFill/>
          <a:ln/>
        </p:spPr>
        <p:txBody>
          <a:bodyPr wrap="square" rtlCol="0" anchor="ctr">
            <a:normAutofit/>
          </a:bodyPr>
          <a:lstStyle/>
          <a:p>
            <a:pPr indent="0" marL="0">
              <a:lnSpc>
                <a:spcPct val="118000"/>
              </a:lnSpc>
              <a:buNone/>
            </a:pPr>
            <a:r>
              <a:rPr lang="en-US" sz="1000" dirty="0">
                <a:solidFill>
                  <a:srgbClr val="F2E9D9"/>
                </a:solidFill>
                <a:latin typeface="Arial" pitchFamily="34" charset="0"/>
                <a:ea typeface="Arial" pitchFamily="34" charset="-122"/>
                <a:cs typeface="Arial" pitchFamily="34" charset="-120"/>
              </a:rPr>
              <a:t>An engine that gives any property builder an agency-grade website in minutes, not months. A developer needs a website to sell flats, but the options are bad: rent a generic page on a listings portal that looks identical to every competitor, or pay an agency a fortune for a custom site that's outdated the day flats start selling. This spins up a premium, phone-first website for any builder almost instantly: pick a layout, pick a look, point it at the project, and a conversion-tuned site renders. Every builder also gets a simple dashboard to manage sales leads and show which flats are still available. The clever part: one shared engine powers every builder's site, so making the next one is basically typing in their details, not building from scratch. I built all of it solo, and it runs on the same property-data brain as my TN Property tool.</a:t>
            </a:r>
            <a:endParaRPr lang="en-US" sz="1000" dirty="0"/>
          </a:p>
        </p:txBody>
      </p:sp>
      <p:sp>
        <p:nvSpPr>
          <p:cNvPr id="14" name="Shape 12"/>
          <p:cNvSpPr/>
          <p:nvPr/>
        </p:nvSpPr>
        <p:spPr>
          <a:xfrm>
            <a:off x="8092440" y="1097280"/>
            <a:ext cx="3520440" cy="1143000"/>
          </a:xfrm>
          <a:prstGeom prst="roundRect">
            <a:avLst>
              <a:gd name="adj" fmla="val 7200"/>
            </a:avLst>
          </a:prstGeom>
          <a:ln w="15875">
            <a:solidFill>
              <a:srgbClr val="F2E9D9"/>
            </a:solidFill>
            <a:prstDash val="solid"/>
          </a:ln>
        </p:spPr>
      </p:sp>
      <p:sp>
        <p:nvSpPr>
          <p:cNvPr id="15" name="Text 13"/>
          <p:cNvSpPr/>
          <p:nvPr/>
        </p:nvSpPr>
        <p:spPr>
          <a:xfrm>
            <a:off x="8321040" y="1225296"/>
            <a:ext cx="3108960" cy="530352"/>
          </a:xfrm>
          <a:prstGeom prst="rect">
            <a:avLst/>
          </a:prstGeom>
          <a:noFill/>
          <a:ln/>
        </p:spPr>
        <p:txBody>
          <a:bodyPr wrap="square" rtlCol="0" anchor="ctr"/>
          <a:lstStyle/>
          <a:p>
            <a:pPr indent="0" marL="0">
              <a:buNone/>
            </a:pPr>
            <a:r>
              <a:rPr lang="en-US" sz="2300" dirty="0">
                <a:solidFill>
                  <a:srgbClr val="F2E9D9"/>
                </a:solidFill>
                <a:latin typeface="Arial Black" pitchFamily="34" charset="0"/>
                <a:ea typeface="Arial Black" pitchFamily="34" charset="-122"/>
                <a:cs typeface="Arial Black" pitchFamily="34" charset="-120"/>
              </a:rPr>
              <a:t>6 × 4</a:t>
            </a:r>
            <a:endParaRPr lang="en-US" sz="2300" dirty="0"/>
          </a:p>
        </p:txBody>
      </p:sp>
      <p:sp>
        <p:nvSpPr>
          <p:cNvPr id="16" name="Text 14"/>
          <p:cNvSpPr/>
          <p:nvPr/>
        </p:nvSpPr>
        <p:spPr>
          <a:xfrm>
            <a:off x="8321040" y="1773936"/>
            <a:ext cx="3108960" cy="384048"/>
          </a:xfrm>
          <a:prstGeom prst="rect">
            <a:avLst/>
          </a:prstGeom>
          <a:noFill/>
          <a:ln/>
        </p:spPr>
        <p:txBody>
          <a:bodyPr wrap="square" rtlCol="0" anchor="ctr"/>
          <a:lstStyle/>
          <a:p>
            <a:pPr indent="0" marL="0">
              <a:buNone/>
            </a:pPr>
            <a:r>
              <a:rPr lang="en-US" sz="1050" dirty="0">
                <a:solidFill>
                  <a:srgbClr val="A8997E"/>
                </a:solidFill>
                <a:latin typeface="Arial" pitchFamily="34" charset="0"/>
                <a:ea typeface="Arial" pitchFamily="34" charset="-122"/>
                <a:cs typeface="Arial" pitchFamily="34" charset="-120"/>
              </a:rPr>
              <a:t>design styles across layouts, all from one shared engine</a:t>
            </a:r>
            <a:endParaRPr lang="en-US" sz="1050" dirty="0"/>
          </a:p>
        </p:txBody>
      </p:sp>
      <p:sp>
        <p:nvSpPr>
          <p:cNvPr id="17" name="Shape 15"/>
          <p:cNvSpPr/>
          <p:nvPr/>
        </p:nvSpPr>
        <p:spPr>
          <a:xfrm>
            <a:off x="8092440" y="2514600"/>
            <a:ext cx="3520440" cy="1143000"/>
          </a:xfrm>
          <a:prstGeom prst="roundRect">
            <a:avLst>
              <a:gd name="adj" fmla="val 7200"/>
            </a:avLst>
          </a:prstGeom>
          <a:ln w="15875">
            <a:solidFill>
              <a:srgbClr val="F2E9D9"/>
            </a:solidFill>
            <a:prstDash val="solid"/>
          </a:ln>
        </p:spPr>
      </p:sp>
      <p:sp>
        <p:nvSpPr>
          <p:cNvPr id="18" name="Text 16"/>
          <p:cNvSpPr/>
          <p:nvPr/>
        </p:nvSpPr>
        <p:spPr>
          <a:xfrm>
            <a:off x="8321040" y="2642616"/>
            <a:ext cx="3108960" cy="530352"/>
          </a:xfrm>
          <a:prstGeom prst="rect">
            <a:avLst/>
          </a:prstGeom>
          <a:noFill/>
          <a:ln/>
        </p:spPr>
        <p:txBody>
          <a:bodyPr wrap="square" rtlCol="0" anchor="ctr"/>
          <a:lstStyle/>
          <a:p>
            <a:pPr indent="0" marL="0">
              <a:buNone/>
            </a:pPr>
            <a:r>
              <a:rPr lang="en-US" sz="2300" dirty="0">
                <a:solidFill>
                  <a:srgbClr val="F2E9D9"/>
                </a:solidFill>
                <a:latin typeface="Arial Black" pitchFamily="34" charset="0"/>
                <a:ea typeface="Arial Black" pitchFamily="34" charset="-122"/>
                <a:cs typeface="Arial Black" pitchFamily="34" charset="-120"/>
              </a:rPr>
              <a:t>live</a:t>
            </a:r>
            <a:endParaRPr lang="en-US" sz="2300" dirty="0"/>
          </a:p>
        </p:txBody>
      </p:sp>
      <p:sp>
        <p:nvSpPr>
          <p:cNvPr id="19" name="Text 17"/>
          <p:cNvSpPr/>
          <p:nvPr/>
        </p:nvSpPr>
        <p:spPr>
          <a:xfrm>
            <a:off x="8321040" y="3191256"/>
            <a:ext cx="3108960" cy="384048"/>
          </a:xfrm>
          <a:prstGeom prst="rect">
            <a:avLst/>
          </a:prstGeom>
          <a:noFill/>
          <a:ln/>
        </p:spPr>
        <p:txBody>
          <a:bodyPr wrap="square" rtlCol="0" anchor="ctr"/>
          <a:lstStyle/>
          <a:p>
            <a:pPr indent="0" marL="0">
              <a:buNone/>
            </a:pPr>
            <a:r>
              <a:rPr lang="en-US" sz="1050" dirty="0">
                <a:solidFill>
                  <a:srgbClr val="A8997E"/>
                </a:solidFill>
                <a:latin typeface="Arial" pitchFamily="34" charset="0"/>
                <a:ea typeface="Arial" pitchFamily="34" charset="-122"/>
                <a:cs typeface="Arial" pitchFamily="34" charset="-120"/>
              </a:rPr>
              <a:t>a full website plus a sales dashboard, per builder</a:t>
            </a:r>
            <a:endParaRPr lang="en-US" sz="1050" dirty="0"/>
          </a:p>
        </p:txBody>
      </p:sp>
      <p:sp>
        <p:nvSpPr>
          <p:cNvPr id="20" name="Shape 18"/>
          <p:cNvSpPr/>
          <p:nvPr/>
        </p:nvSpPr>
        <p:spPr>
          <a:xfrm>
            <a:off x="8092440" y="3931920"/>
            <a:ext cx="3520440" cy="1143000"/>
          </a:xfrm>
          <a:prstGeom prst="roundRect">
            <a:avLst>
              <a:gd name="adj" fmla="val 7200"/>
            </a:avLst>
          </a:prstGeom>
          <a:ln w="15875">
            <a:solidFill>
              <a:srgbClr val="F2E9D9"/>
            </a:solidFill>
            <a:prstDash val="solid"/>
          </a:ln>
        </p:spPr>
      </p:sp>
      <p:sp>
        <p:nvSpPr>
          <p:cNvPr id="21" name="Text 19"/>
          <p:cNvSpPr/>
          <p:nvPr/>
        </p:nvSpPr>
        <p:spPr>
          <a:xfrm>
            <a:off x="8321040" y="4059936"/>
            <a:ext cx="3108960" cy="530352"/>
          </a:xfrm>
          <a:prstGeom prst="rect">
            <a:avLst/>
          </a:prstGeom>
          <a:noFill/>
          <a:ln/>
        </p:spPr>
        <p:txBody>
          <a:bodyPr wrap="square" rtlCol="0" anchor="ctr"/>
          <a:lstStyle/>
          <a:p>
            <a:pPr indent="0" marL="0">
              <a:buNone/>
            </a:pPr>
            <a:r>
              <a:rPr lang="en-US" sz="2300" dirty="0">
                <a:solidFill>
                  <a:srgbClr val="F2E9D9"/>
                </a:solidFill>
                <a:latin typeface="Arial Black" pitchFamily="34" charset="0"/>
                <a:ea typeface="Arial Black" pitchFamily="34" charset="-122"/>
                <a:cs typeface="Arial Black" pitchFamily="34" charset="-120"/>
              </a:rPr>
              <a:t>solo</a:t>
            </a:r>
            <a:endParaRPr lang="en-US" sz="2300" dirty="0"/>
          </a:p>
        </p:txBody>
      </p:sp>
      <p:sp>
        <p:nvSpPr>
          <p:cNvPr id="22" name="Text 20"/>
          <p:cNvSpPr/>
          <p:nvPr/>
        </p:nvSpPr>
        <p:spPr>
          <a:xfrm>
            <a:off x="8321040" y="4608576"/>
            <a:ext cx="3108960" cy="384048"/>
          </a:xfrm>
          <a:prstGeom prst="rect">
            <a:avLst/>
          </a:prstGeom>
          <a:noFill/>
          <a:ln/>
        </p:spPr>
        <p:txBody>
          <a:bodyPr wrap="square" rtlCol="0" anchor="ctr"/>
          <a:lstStyle/>
          <a:p>
            <a:pPr indent="0" marL="0">
              <a:buNone/>
            </a:pPr>
            <a:r>
              <a:rPr lang="en-US" sz="1050" dirty="0">
                <a:solidFill>
                  <a:srgbClr val="A8997E"/>
                </a:solidFill>
                <a:latin typeface="Arial" pitchFamily="34" charset="0"/>
                <a:ea typeface="Arial" pitchFamily="34" charset="-122"/>
                <a:cs typeface="Arial" pitchFamily="34" charset="-120"/>
              </a:rPr>
              <a:t>engine, modules, data, and dashboard, built end to end</a:t>
            </a:r>
            <a:endParaRPr lang="en-US" sz="10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161109"/>
        </a:solidFill>
      </p:bgPr>
    </p:bg>
    <p:spTree>
      <p:nvGrpSpPr>
        <p:cNvPr id="1" name=""/>
        <p:cNvGrpSpPr/>
        <p:nvPr/>
      </p:nvGrpSpPr>
      <p:grpSpPr>
        <a:xfrm>
          <a:off x="0" y="0"/>
          <a:ext cx="0" cy="0"/>
          <a:chOff x="0" y="0"/>
          <a:chExt cx="0" cy="0"/>
        </a:xfrm>
      </p:grpSpPr>
      <p:sp>
        <p:nvSpPr>
          <p:cNvPr id="2" name="Text 0"/>
          <p:cNvSpPr/>
          <p:nvPr/>
        </p:nvSpPr>
        <p:spPr>
          <a:xfrm>
            <a:off x="548640" y="384048"/>
            <a:ext cx="8686800" cy="274320"/>
          </a:xfrm>
          <a:prstGeom prst="rect">
            <a:avLst/>
          </a:prstGeom>
          <a:noFill/>
          <a:ln/>
        </p:spPr>
        <p:txBody>
          <a:bodyPr wrap="square" rtlCol="0" anchor="ctr"/>
          <a:lstStyle/>
          <a:p>
            <a:pPr indent="0" marL="0">
              <a:buNone/>
            </a:pPr>
            <a:r>
              <a:rPr lang="en-US" sz="1050" spc="300" kern="0" dirty="0">
                <a:solidFill>
                  <a:srgbClr val="A8997E"/>
                </a:solidFill>
                <a:latin typeface="Arial" pitchFamily="34" charset="0"/>
                <a:ea typeface="Arial" pitchFamily="34" charset="-122"/>
                <a:cs typeface="Arial" pitchFamily="34" charset="-120"/>
              </a:rPr>
              <a:t>CASE STUDY 03 · BUILDER MARKETING PLATFORM · IN DETAIL</a:t>
            </a:r>
            <a:endParaRPr lang="en-US" sz="1050" dirty="0"/>
          </a:p>
        </p:txBody>
      </p:sp>
      <p:sp>
        <p:nvSpPr>
          <p:cNvPr id="3" name="Text 1"/>
          <p:cNvSpPr/>
          <p:nvPr/>
        </p:nvSpPr>
        <p:spPr>
          <a:xfrm>
            <a:off x="10360152" y="365760"/>
            <a:ext cx="1280160" cy="310896"/>
          </a:xfrm>
          <a:prstGeom prst="rect">
            <a:avLst/>
          </a:prstGeom>
          <a:noFill/>
          <a:ln/>
        </p:spPr>
        <p:txBody>
          <a:bodyPr wrap="square" rtlCol="0" anchor="ctr"/>
          <a:lstStyle/>
          <a:p>
            <a:pPr algn="r" indent="0" marL="0">
              <a:buNone/>
            </a:pPr>
            <a:r>
              <a:rPr lang="en-US" sz="1300" dirty="0">
                <a:solidFill>
                  <a:srgbClr val="F2E9D9"/>
                </a:solidFill>
                <a:latin typeface="Arial Black" pitchFamily="34" charset="0"/>
                <a:ea typeface="Arial Black" pitchFamily="34" charset="-122"/>
                <a:cs typeface="Arial Black" pitchFamily="34" charset="-120"/>
              </a:rPr>
              <a:t>08</a:t>
            </a:r>
            <a:pPr algn="r" indent="0" marL="0">
              <a:buNone/>
            </a:pPr>
            <a:r>
              <a:rPr lang="en-US" sz="1300" dirty="0">
                <a:solidFill>
                  <a:srgbClr val="A8997E"/>
                </a:solidFill>
                <a:latin typeface="Arial Black" pitchFamily="34" charset="0"/>
                <a:ea typeface="Arial Black" pitchFamily="34" charset="-122"/>
                <a:cs typeface="Arial Black" pitchFamily="34" charset="-120"/>
              </a:rPr>
              <a:t> / 31</a:t>
            </a:r>
            <a:endParaRPr lang="en-US" sz="1300" dirty="0"/>
          </a:p>
        </p:txBody>
      </p:sp>
      <p:sp>
        <p:nvSpPr>
          <p:cNvPr id="4" name="Shape 2"/>
          <p:cNvSpPr/>
          <p:nvPr/>
        </p:nvSpPr>
        <p:spPr>
          <a:xfrm>
            <a:off x="548640" y="749808"/>
            <a:ext cx="11091672" cy="10973"/>
          </a:xfrm>
          <a:prstGeom prst="rect">
            <a:avLst/>
          </a:prstGeom>
          <a:solidFill>
            <a:srgbClr val="33291C"/>
          </a:solidFill>
          <a:ln/>
        </p:spPr>
      </p:sp>
      <p:sp>
        <p:nvSpPr>
          <p:cNvPr id="5" name="Shape 3"/>
          <p:cNvSpPr/>
          <p:nvPr/>
        </p:nvSpPr>
        <p:spPr>
          <a:xfrm>
            <a:off x="548640" y="6144768"/>
            <a:ext cx="11091672" cy="10973"/>
          </a:xfrm>
          <a:prstGeom prst="rect">
            <a:avLst/>
          </a:prstGeom>
          <a:solidFill>
            <a:srgbClr val="33291C"/>
          </a:solidFill>
          <a:ln/>
        </p:spPr>
      </p:sp>
      <p:sp>
        <p:nvSpPr>
          <p:cNvPr id="6" name="Text 4"/>
          <p:cNvSpPr/>
          <p:nvPr/>
        </p:nvSpPr>
        <p:spPr>
          <a:xfrm>
            <a:off x="548640" y="6254496"/>
            <a:ext cx="7863840" cy="274320"/>
          </a:xfrm>
          <a:prstGeom prst="rect">
            <a:avLst/>
          </a:prstGeom>
          <a:noFill/>
          <a:ln/>
        </p:spPr>
        <p:txBody>
          <a:bodyPr wrap="square" rtlCol="0" anchor="ctr"/>
          <a:lstStyle/>
          <a:p>
            <a:pPr indent="0" marL="0">
              <a:buNone/>
            </a:pPr>
            <a:r>
              <a:rPr lang="en-US" sz="950" spc="250" kern="0" dirty="0">
                <a:solidFill>
                  <a:srgbClr val="A8997E"/>
                </a:solidFill>
                <a:latin typeface="Arial" pitchFamily="34" charset="0"/>
                <a:ea typeface="Arial" pitchFamily="34" charset="-122"/>
                <a:cs typeface="Arial" pitchFamily="34" charset="-120"/>
              </a:rPr>
              <a:t>6 STYLES × 4 LAYOUTS, ONE ENGINE · SITE + SALES DASHBOARD, LIVE · BUILT SOLO</a:t>
            </a:r>
            <a:endParaRPr lang="en-US" sz="950" dirty="0"/>
          </a:p>
        </p:txBody>
      </p:sp>
      <p:sp>
        <p:nvSpPr>
          <p:cNvPr id="7" name="Text 5"/>
          <p:cNvSpPr/>
          <p:nvPr/>
        </p:nvSpPr>
        <p:spPr>
          <a:xfrm>
            <a:off x="7799832" y="6254496"/>
            <a:ext cx="3840480" cy="274320"/>
          </a:xfrm>
          <a:prstGeom prst="rect">
            <a:avLst/>
          </a:prstGeom>
          <a:noFill/>
          <a:ln/>
        </p:spPr>
        <p:txBody>
          <a:bodyPr wrap="square" rtlCol="0" anchor="ctr"/>
          <a:lstStyle/>
          <a:p>
            <a:pPr algn="r" indent="0" marL="0">
              <a:buNone/>
            </a:pPr>
            <a:r>
              <a:rPr lang="en-US" sz="950" spc="250" kern="0" dirty="0">
                <a:solidFill>
                  <a:srgbClr val="A8997E"/>
                </a:solidFill>
                <a:latin typeface="Arial" pitchFamily="34" charset="0"/>
                <a:ea typeface="Arial" pitchFamily="34" charset="-122"/>
                <a:cs typeface="Arial" pitchFamily="34" charset="-120"/>
              </a:rPr>
              <a:t>BUILT INDEPENDENTLY · LIVE</a:t>
            </a:r>
            <a:endParaRPr lang="en-US" sz="950" dirty="0"/>
          </a:p>
        </p:txBody>
      </p:sp>
      <p:sp>
        <p:nvSpPr>
          <p:cNvPr id="8" name="Text 6"/>
          <p:cNvSpPr/>
          <p:nvPr/>
        </p:nvSpPr>
        <p:spPr>
          <a:xfrm>
            <a:off x="548640" y="932688"/>
            <a:ext cx="3657600" cy="237744"/>
          </a:xfrm>
          <a:prstGeom prst="rect">
            <a:avLst/>
          </a:prstGeom>
          <a:noFill/>
          <a:ln/>
        </p:spPr>
        <p:txBody>
          <a:bodyPr wrap="square" rtlCol="0" anchor="ctr"/>
          <a:lstStyle/>
          <a:p>
            <a:pPr indent="0" marL="0">
              <a:buNone/>
            </a:pPr>
            <a:r>
              <a:rPr lang="en-US" sz="950" spc="300" kern="0" dirty="0">
                <a:solidFill>
                  <a:srgbClr val="A8997E"/>
                </a:solidFill>
                <a:latin typeface="Arial" pitchFamily="34" charset="0"/>
                <a:ea typeface="Arial" pitchFamily="34" charset="-122"/>
                <a:cs typeface="Arial" pitchFamily="34" charset="-120"/>
              </a:rPr>
              <a:t>HOW IT WORKS</a:t>
            </a:r>
            <a:endParaRPr lang="en-US" sz="950" dirty="0"/>
          </a:p>
        </p:txBody>
      </p:sp>
      <p:sp>
        <p:nvSpPr>
          <p:cNvPr id="9" name="Text 7"/>
          <p:cNvSpPr/>
          <p:nvPr/>
        </p:nvSpPr>
        <p:spPr>
          <a:xfrm>
            <a:off x="548640" y="1261872"/>
            <a:ext cx="5486400" cy="237744"/>
          </a:xfrm>
          <a:prstGeom prst="rect">
            <a:avLst/>
          </a:prstGeom>
          <a:noFill/>
          <a:ln/>
        </p:spPr>
        <p:txBody>
          <a:bodyPr wrap="square" rtlCol="0" anchor="ctr"/>
          <a:lstStyle/>
          <a:p>
            <a:pPr indent="0" marL="0">
              <a:buNone/>
            </a:pPr>
            <a:r>
              <a:rPr lang="en-US" sz="1150" dirty="0">
                <a:solidFill>
                  <a:srgbClr val="A8997E"/>
                </a:solidFill>
                <a:latin typeface="Courier New" pitchFamily="34" charset="0"/>
                <a:ea typeface="Courier New" pitchFamily="34" charset="-122"/>
                <a:cs typeface="Courier New" pitchFamily="34" charset="-120"/>
              </a:rPr>
              <a:t>01  </a:t>
            </a:r>
            <a:pPr indent="0" marL="0">
              <a:buNone/>
            </a:pPr>
            <a:r>
              <a:rPr lang="en-US" sz="1150" b="1" dirty="0">
                <a:solidFill>
                  <a:srgbClr val="F2E9D9"/>
                </a:solidFill>
                <a:latin typeface="Arial" pitchFamily="34" charset="0"/>
                <a:ea typeface="Arial" pitchFamily="34" charset="-122"/>
                <a:cs typeface="Arial" pitchFamily="34" charset="-120"/>
              </a:rPr>
              <a:t>Templates are data, skins are tokens</a:t>
            </a:r>
            <a:endParaRPr lang="en-US" sz="1150" dirty="0"/>
          </a:p>
        </p:txBody>
      </p:sp>
      <p:sp>
        <p:nvSpPr>
          <p:cNvPr id="10" name="Text 8"/>
          <p:cNvSpPr/>
          <p:nvPr/>
        </p:nvSpPr>
        <p:spPr>
          <a:xfrm>
            <a:off x="868680" y="1517904"/>
            <a:ext cx="5212080" cy="640080"/>
          </a:xfrm>
          <a:prstGeom prst="rect">
            <a:avLst/>
          </a:prstGeom>
          <a:noFill/>
          <a:ln/>
        </p:spPr>
        <p:txBody>
          <a:bodyPr wrap="square" rtlCol="0" anchor="ctr">
            <a:normAutofit/>
          </a:bodyPr>
          <a:lstStyle/>
          <a:p>
            <a:pPr indent="0" marL="0">
              <a:lnSpc>
                <a:spcPct val="115000"/>
              </a:lnSpc>
              <a:buNone/>
            </a:pPr>
            <a:r>
              <a:rPr lang="en-US" sz="950" dirty="0">
                <a:solidFill>
                  <a:srgbClr val="A8997E"/>
                </a:solidFill>
                <a:latin typeface="Arial" pitchFamily="34" charset="0"/>
                <a:ea typeface="Arial" pitchFamily="34" charset="-122"/>
                <a:cs typeface="Arial" pitchFamily="34" charset="-120"/>
              </a:rPr>
              <a:t>A template is an ordered array of {module, config} plus a default skin; a skin is a set of CSS design tokens. Adding a new builder's site is data entry; adding a new template is one file. The engine renders any template-and-skin combination server-side, so SEO (the thing the builder is actually paying for) is real.</a:t>
            </a:r>
            <a:endParaRPr lang="en-US" sz="950" dirty="0"/>
          </a:p>
        </p:txBody>
      </p:sp>
      <p:sp>
        <p:nvSpPr>
          <p:cNvPr id="11" name="Text 9"/>
          <p:cNvSpPr/>
          <p:nvPr/>
        </p:nvSpPr>
        <p:spPr>
          <a:xfrm>
            <a:off x="548640" y="2286000"/>
            <a:ext cx="5486400" cy="237744"/>
          </a:xfrm>
          <a:prstGeom prst="rect">
            <a:avLst/>
          </a:prstGeom>
          <a:noFill/>
          <a:ln/>
        </p:spPr>
        <p:txBody>
          <a:bodyPr wrap="square" rtlCol="0" anchor="ctr"/>
          <a:lstStyle/>
          <a:p>
            <a:pPr indent="0" marL="0">
              <a:buNone/>
            </a:pPr>
            <a:r>
              <a:rPr lang="en-US" sz="1150" dirty="0">
                <a:solidFill>
                  <a:srgbClr val="A8997E"/>
                </a:solidFill>
                <a:latin typeface="Courier New" pitchFamily="34" charset="0"/>
                <a:ea typeface="Courier New" pitchFamily="34" charset="-122"/>
                <a:cs typeface="Courier New" pitchFamily="34" charset="-120"/>
              </a:rPr>
              <a:t>02  </a:t>
            </a:r>
            <a:pPr indent="0" marL="0">
              <a:buNone/>
            </a:pPr>
            <a:r>
              <a:rPr lang="en-US" sz="1150" b="1" dirty="0">
                <a:solidFill>
                  <a:srgbClr val="F2E9D9"/>
                </a:solidFill>
                <a:latin typeface="Arial" pitchFamily="34" charset="0"/>
                <a:ea typeface="Arial" pitchFamily="34" charset="-122"/>
                <a:cs typeface="Arial" pitchFamily="34" charset="-120"/>
              </a:rPr>
              <a:t>Modules that compose, not pages that repeat</a:t>
            </a:r>
            <a:endParaRPr lang="en-US" sz="1150" dirty="0"/>
          </a:p>
        </p:txBody>
      </p:sp>
      <p:sp>
        <p:nvSpPr>
          <p:cNvPr id="12" name="Text 10"/>
          <p:cNvSpPr/>
          <p:nvPr/>
        </p:nvSpPr>
        <p:spPr>
          <a:xfrm>
            <a:off x="868680" y="2542032"/>
            <a:ext cx="5212080" cy="786384"/>
          </a:xfrm>
          <a:prstGeom prst="rect">
            <a:avLst/>
          </a:prstGeom>
          <a:noFill/>
          <a:ln/>
        </p:spPr>
        <p:txBody>
          <a:bodyPr wrap="square" rtlCol="0" anchor="ctr">
            <a:normAutofit/>
          </a:bodyPr>
          <a:lstStyle/>
          <a:p>
            <a:pPr indent="0" marL="0">
              <a:lnSpc>
                <a:spcPct val="115000"/>
              </a:lnSpc>
              <a:buNone/>
            </a:pPr>
            <a:r>
              <a:rPr lang="en-US" sz="950" dirty="0">
                <a:solidFill>
                  <a:srgbClr val="A8997E"/>
                </a:solidFill>
                <a:latin typeface="Arial" pitchFamily="34" charset="0"/>
                <a:ea typeface="Arial" pitchFamily="34" charset="-122"/>
                <a:cs typeface="Arial" pitchFamily="34" charset="-120"/>
              </a:rPr>
              <a:t>Each module is a React component plus a Zod config schema plus a fromData() mapper, registered once. Modules read skin tokens and never hardcode color or type, so the same module looks native in Editorial Luxury or Dark Cinematic. Each declares a tier (core, addon, optional) so optional modules, like location-intelligence, drop out cleanly when their data or flag is absent.</a:t>
            </a:r>
            <a:endParaRPr lang="en-US" sz="950" dirty="0"/>
          </a:p>
        </p:txBody>
      </p:sp>
      <p:sp>
        <p:nvSpPr>
          <p:cNvPr id="13" name="Text 11"/>
          <p:cNvSpPr/>
          <p:nvPr/>
        </p:nvSpPr>
        <p:spPr>
          <a:xfrm>
            <a:off x="548640" y="3456432"/>
            <a:ext cx="5486400" cy="237744"/>
          </a:xfrm>
          <a:prstGeom prst="rect">
            <a:avLst/>
          </a:prstGeom>
          <a:noFill/>
          <a:ln/>
        </p:spPr>
        <p:txBody>
          <a:bodyPr wrap="square" rtlCol="0" anchor="ctr"/>
          <a:lstStyle/>
          <a:p>
            <a:pPr indent="0" marL="0">
              <a:buNone/>
            </a:pPr>
            <a:r>
              <a:rPr lang="en-US" sz="1150" dirty="0">
                <a:solidFill>
                  <a:srgbClr val="A8997E"/>
                </a:solidFill>
                <a:latin typeface="Courier New" pitchFamily="34" charset="0"/>
                <a:ea typeface="Courier New" pitchFamily="34" charset="-122"/>
                <a:cs typeface="Courier New" pitchFamily="34" charset="-120"/>
              </a:rPr>
              <a:t>03  </a:t>
            </a:r>
            <a:pPr indent="0" marL="0">
              <a:buNone/>
            </a:pPr>
            <a:r>
              <a:rPr lang="en-US" sz="1150" b="1" dirty="0">
                <a:solidFill>
                  <a:srgbClr val="F2E9D9"/>
                </a:solidFill>
                <a:latin typeface="Arial" pitchFamily="34" charset="0"/>
                <a:ea typeface="Arial" pitchFamily="34" charset="-122"/>
                <a:cs typeface="Arial" pitchFamily="34" charset="-120"/>
              </a:rPr>
              <a:t>The conversion codex, baked into the engine</a:t>
            </a:r>
            <a:endParaRPr lang="en-US" sz="1150" dirty="0"/>
          </a:p>
        </p:txBody>
      </p:sp>
      <p:sp>
        <p:nvSpPr>
          <p:cNvPr id="14" name="Text 12"/>
          <p:cNvSpPr/>
          <p:nvPr/>
        </p:nvSpPr>
        <p:spPr>
          <a:xfrm>
            <a:off x="868680" y="3712464"/>
            <a:ext cx="5212080" cy="786384"/>
          </a:xfrm>
          <a:prstGeom prst="rect">
            <a:avLst/>
          </a:prstGeom>
          <a:noFill/>
          <a:ln/>
        </p:spPr>
        <p:txBody>
          <a:bodyPr wrap="square" rtlCol="0" anchor="ctr">
            <a:normAutofit/>
          </a:bodyPr>
          <a:lstStyle/>
          <a:p>
            <a:pPr indent="0" marL="0">
              <a:lnSpc>
                <a:spcPct val="115000"/>
              </a:lnSpc>
              <a:buNone/>
            </a:pPr>
            <a:r>
              <a:rPr lang="en-US" sz="950" dirty="0">
                <a:solidFill>
                  <a:srgbClr val="A8997E"/>
                </a:solidFill>
                <a:latin typeface="Arial" pitchFamily="34" charset="0"/>
                <a:ea typeface="Arial" pitchFamily="34" charset="-122"/>
                <a:cs typeface="Arial" pitchFamily="34" charset="-120"/>
              </a:rPr>
              <a:t>The 22 rules that make a property page convert are structural, not suggestions: aspiration before data, price shown as a monthly EMI first, one call-to-action per screen, RERA proof one tap away, scarcity drawn only from live inventory, a sticky mobile CTA bar, and a sub-five-minute WhatsApp lead handoff. Because they live in the engine, every site gets them for free.</a:t>
            </a:r>
            <a:endParaRPr lang="en-US" sz="950" dirty="0"/>
          </a:p>
        </p:txBody>
      </p:sp>
      <p:sp>
        <p:nvSpPr>
          <p:cNvPr id="15" name="Text 13"/>
          <p:cNvSpPr/>
          <p:nvPr/>
        </p:nvSpPr>
        <p:spPr>
          <a:xfrm>
            <a:off x="548640" y="4626864"/>
            <a:ext cx="5486400" cy="237744"/>
          </a:xfrm>
          <a:prstGeom prst="rect">
            <a:avLst/>
          </a:prstGeom>
          <a:noFill/>
          <a:ln/>
        </p:spPr>
        <p:txBody>
          <a:bodyPr wrap="square" rtlCol="0" anchor="ctr"/>
          <a:lstStyle/>
          <a:p>
            <a:pPr indent="0" marL="0">
              <a:buNone/>
            </a:pPr>
            <a:r>
              <a:rPr lang="en-US" sz="1150" dirty="0">
                <a:solidFill>
                  <a:srgbClr val="A8997E"/>
                </a:solidFill>
                <a:latin typeface="Courier New" pitchFamily="34" charset="0"/>
                <a:ea typeface="Courier New" pitchFamily="34" charset="-122"/>
                <a:cs typeface="Courier New" pitchFamily="34" charset="-120"/>
              </a:rPr>
              <a:t>04  </a:t>
            </a:r>
            <a:pPr indent="0" marL="0">
              <a:buNone/>
            </a:pPr>
            <a:r>
              <a:rPr lang="en-US" sz="1150" b="1" dirty="0">
                <a:solidFill>
                  <a:srgbClr val="F2E9D9"/>
                </a:solidFill>
                <a:latin typeface="Arial" pitchFamily="34" charset="0"/>
                <a:ea typeface="Arial" pitchFamily="34" charset="-122"/>
                <a:cs typeface="Arial" pitchFamily="34" charset="-120"/>
              </a:rPr>
              <a:t>Grounded, not generative</a:t>
            </a:r>
            <a:endParaRPr lang="en-US" sz="1150" dirty="0"/>
          </a:p>
        </p:txBody>
      </p:sp>
      <p:sp>
        <p:nvSpPr>
          <p:cNvPr id="16" name="Text 14"/>
          <p:cNvSpPr/>
          <p:nvPr/>
        </p:nvSpPr>
        <p:spPr>
          <a:xfrm>
            <a:off x="868680" y="4882896"/>
            <a:ext cx="5212080" cy="640080"/>
          </a:xfrm>
          <a:prstGeom prst="rect">
            <a:avLst/>
          </a:prstGeom>
          <a:noFill/>
          <a:ln/>
        </p:spPr>
        <p:txBody>
          <a:bodyPr wrap="square" rtlCol="0" anchor="ctr">
            <a:normAutofit/>
          </a:bodyPr>
          <a:lstStyle/>
          <a:p>
            <a:pPr indent="0" marL="0">
              <a:lnSpc>
                <a:spcPct val="115000"/>
              </a:lnSpc>
              <a:buNone/>
            </a:pPr>
            <a:r>
              <a:rPr lang="en-US" sz="950" dirty="0">
                <a:solidFill>
                  <a:srgbClr val="A8997E"/>
                </a:solidFill>
                <a:latin typeface="Arial" pitchFamily="34" charset="0"/>
                <a:ea typeface="Arial" pitchFamily="34" charset="-122"/>
                <a:cs typeface="Arial" pitchFamily="34" charset="-120"/>
              </a:rPr>
              <a:t>The on-site AI chatbot answers strictly from the project record (Anthropic Haiku when a key is set, a deterministic scripted fallback otherwise). It logs every turn and captures phone numbers as leads, and it never invents a price or a possession date. The builder's dashboard then turns those leads, views, and sources into a retention loop.</a:t>
            </a:r>
            <a:endParaRPr lang="en-US" sz="950" dirty="0"/>
          </a:p>
        </p:txBody>
      </p:sp>
      <p:sp>
        <p:nvSpPr>
          <p:cNvPr id="17" name="Text 15"/>
          <p:cNvSpPr/>
          <p:nvPr/>
        </p:nvSpPr>
        <p:spPr>
          <a:xfrm>
            <a:off x="6446520" y="932688"/>
            <a:ext cx="3657600" cy="237744"/>
          </a:xfrm>
          <a:prstGeom prst="rect">
            <a:avLst/>
          </a:prstGeom>
          <a:noFill/>
          <a:ln/>
        </p:spPr>
        <p:txBody>
          <a:bodyPr wrap="square" rtlCol="0" anchor="ctr"/>
          <a:lstStyle/>
          <a:p>
            <a:pPr indent="0" marL="0">
              <a:buNone/>
            </a:pPr>
            <a:r>
              <a:rPr lang="en-US" sz="950" spc="300" kern="0" dirty="0">
                <a:solidFill>
                  <a:srgbClr val="A8997E"/>
                </a:solidFill>
                <a:latin typeface="Arial" pitchFamily="34" charset="0"/>
                <a:ea typeface="Arial" pitchFamily="34" charset="-122"/>
                <a:cs typeface="Arial" pitchFamily="34" charset="-120"/>
              </a:rPr>
              <a:t>DESIGN DECISIONS</a:t>
            </a:r>
            <a:endParaRPr lang="en-US" sz="950" dirty="0"/>
          </a:p>
        </p:txBody>
      </p:sp>
      <p:sp>
        <p:nvSpPr>
          <p:cNvPr id="18" name="Text 16"/>
          <p:cNvSpPr/>
          <p:nvPr/>
        </p:nvSpPr>
        <p:spPr>
          <a:xfrm>
            <a:off x="6446520" y="1261872"/>
            <a:ext cx="5166360" cy="237744"/>
          </a:xfrm>
          <a:prstGeom prst="rect">
            <a:avLst/>
          </a:prstGeom>
          <a:noFill/>
          <a:ln/>
        </p:spPr>
        <p:txBody>
          <a:bodyPr wrap="square" rtlCol="0" anchor="ctr"/>
          <a:lstStyle/>
          <a:p>
            <a:pPr indent="0" marL="0">
              <a:buNone/>
            </a:pPr>
            <a:r>
              <a:rPr lang="en-US" sz="1150" b="1" dirty="0">
                <a:solidFill>
                  <a:srgbClr val="F2E9D9"/>
                </a:solidFill>
                <a:latin typeface="Arial" pitchFamily="34" charset="0"/>
                <a:ea typeface="Arial" pitchFamily="34" charset="-122"/>
                <a:cs typeface="Arial" pitchFamily="34" charset="-120"/>
              </a:rPr>
              <a:t>Mobile is the real product</a:t>
            </a:r>
            <a:endParaRPr lang="en-US" sz="1150" dirty="0"/>
          </a:p>
        </p:txBody>
      </p:sp>
      <p:sp>
        <p:nvSpPr>
          <p:cNvPr id="19" name="Text 17"/>
          <p:cNvSpPr/>
          <p:nvPr/>
        </p:nvSpPr>
        <p:spPr>
          <a:xfrm>
            <a:off x="6446520" y="1517904"/>
            <a:ext cx="5166360" cy="493776"/>
          </a:xfrm>
          <a:prstGeom prst="rect">
            <a:avLst/>
          </a:prstGeom>
          <a:noFill/>
          <a:ln/>
        </p:spPr>
        <p:txBody>
          <a:bodyPr wrap="square" rtlCol="0" anchor="ctr">
            <a:normAutofit/>
          </a:bodyPr>
          <a:lstStyle/>
          <a:p>
            <a:pPr indent="0" marL="0">
              <a:lnSpc>
                <a:spcPct val="115000"/>
              </a:lnSpc>
              <a:buNone/>
            </a:pPr>
            <a:r>
              <a:rPr lang="en-US" sz="950" dirty="0">
                <a:solidFill>
                  <a:srgbClr val="A8997E"/>
                </a:solidFill>
                <a:latin typeface="Arial" pitchFamily="34" charset="0"/>
                <a:ea typeface="Arial" pitchFamily="34" charset="-122"/>
                <a:cs typeface="Arial" pitchFamily="34" charset="-120"/>
              </a:rPr>
              <a:t>Indian property buyers are on phones, so the site is designed at 375px first, not as an afterthought to a desktop layout. Pages are server-rendered with schema.org JSON-LD, because the builder's value is being found, not just being seen.</a:t>
            </a:r>
            <a:endParaRPr lang="en-US" sz="950" dirty="0"/>
          </a:p>
        </p:txBody>
      </p:sp>
      <p:sp>
        <p:nvSpPr>
          <p:cNvPr id="20" name="Text 18"/>
          <p:cNvSpPr/>
          <p:nvPr/>
        </p:nvSpPr>
        <p:spPr>
          <a:xfrm>
            <a:off x="6446520" y="2139696"/>
            <a:ext cx="5166360" cy="237744"/>
          </a:xfrm>
          <a:prstGeom prst="rect">
            <a:avLst/>
          </a:prstGeom>
          <a:noFill/>
          <a:ln/>
        </p:spPr>
        <p:txBody>
          <a:bodyPr wrap="square" rtlCol="0" anchor="ctr"/>
          <a:lstStyle/>
          <a:p>
            <a:pPr indent="0" marL="0">
              <a:buNone/>
            </a:pPr>
            <a:r>
              <a:rPr lang="en-US" sz="1150" b="1" dirty="0">
                <a:solidFill>
                  <a:srgbClr val="F2E9D9"/>
                </a:solidFill>
                <a:latin typeface="Arial" pitchFamily="34" charset="0"/>
                <a:ea typeface="Arial" pitchFamily="34" charset="-122"/>
                <a:cs typeface="Arial" pitchFamily="34" charset="-120"/>
              </a:rPr>
              <a:t>Build the engine, integrate the commodities</a:t>
            </a:r>
            <a:endParaRPr lang="en-US" sz="1150" dirty="0"/>
          </a:p>
        </p:txBody>
      </p:sp>
      <p:sp>
        <p:nvSpPr>
          <p:cNvPr id="21" name="Text 19"/>
          <p:cNvSpPr/>
          <p:nvPr/>
        </p:nvSpPr>
        <p:spPr>
          <a:xfrm>
            <a:off x="6446520" y="2395728"/>
            <a:ext cx="5166360" cy="640080"/>
          </a:xfrm>
          <a:prstGeom prst="rect">
            <a:avLst/>
          </a:prstGeom>
          <a:noFill/>
          <a:ln/>
        </p:spPr>
        <p:txBody>
          <a:bodyPr wrap="square" rtlCol="0" anchor="ctr">
            <a:normAutofit/>
          </a:bodyPr>
          <a:lstStyle/>
          <a:p>
            <a:pPr indent="0" marL="0">
              <a:lnSpc>
                <a:spcPct val="115000"/>
              </a:lnSpc>
              <a:buNone/>
            </a:pPr>
            <a:r>
              <a:rPr lang="en-US" sz="950" dirty="0">
                <a:solidFill>
                  <a:srgbClr val="A8997E"/>
                </a:solidFill>
                <a:latin typeface="Arial" pitchFamily="34" charset="0"/>
                <a:ea typeface="Arial" pitchFamily="34" charset="-122"/>
                <a:cs typeface="Arial" pitchFamily="34" charset="-120"/>
              </a:rPr>
              <a:t>The platform builds the parts where craft compounds: the engine, the modules, the dashboard, the chatbot orchestration. It integrates the commoditized parts (maps, 3D tours, payments, WhatsApp, auth) rather than rebuilding them. Never rebuild a CRM you can buy; spend the effort where the product is differentiated.</a:t>
            </a:r>
            <a:endParaRPr lang="en-US" sz="950" dirty="0"/>
          </a:p>
        </p:txBody>
      </p:sp>
      <p:sp>
        <p:nvSpPr>
          <p:cNvPr id="22" name="Text 20"/>
          <p:cNvSpPr/>
          <p:nvPr/>
        </p:nvSpPr>
        <p:spPr>
          <a:xfrm>
            <a:off x="6446520" y="3163824"/>
            <a:ext cx="5166360" cy="237744"/>
          </a:xfrm>
          <a:prstGeom prst="rect">
            <a:avLst/>
          </a:prstGeom>
          <a:noFill/>
          <a:ln/>
        </p:spPr>
        <p:txBody>
          <a:bodyPr wrap="square" rtlCol="0" anchor="ctr"/>
          <a:lstStyle/>
          <a:p>
            <a:pPr indent="0" marL="0">
              <a:buNone/>
            </a:pPr>
            <a:r>
              <a:rPr lang="en-US" sz="1150" b="1" dirty="0">
                <a:solidFill>
                  <a:srgbClr val="F2E9D9"/>
                </a:solidFill>
                <a:latin typeface="Arial" pitchFamily="34" charset="0"/>
                <a:ea typeface="Arial" pitchFamily="34" charset="-122"/>
                <a:cs typeface="Arial" pitchFamily="34" charset="-120"/>
              </a:rPr>
              <a:t>Optional intelligence as the moat</a:t>
            </a:r>
            <a:endParaRPr lang="en-US" sz="1150" dirty="0"/>
          </a:p>
        </p:txBody>
      </p:sp>
      <p:sp>
        <p:nvSpPr>
          <p:cNvPr id="23" name="Text 21"/>
          <p:cNvSpPr/>
          <p:nvPr/>
        </p:nvSpPr>
        <p:spPr>
          <a:xfrm>
            <a:off x="6446520" y="3419856"/>
            <a:ext cx="5166360" cy="786384"/>
          </a:xfrm>
          <a:prstGeom prst="rect">
            <a:avLst/>
          </a:prstGeom>
          <a:noFill/>
          <a:ln/>
        </p:spPr>
        <p:txBody>
          <a:bodyPr wrap="square" rtlCol="0" anchor="ctr">
            <a:normAutofit/>
          </a:bodyPr>
          <a:lstStyle/>
          <a:p>
            <a:pPr indent="0" marL="0">
              <a:lnSpc>
                <a:spcPct val="115000"/>
              </a:lnSpc>
              <a:buNone/>
            </a:pPr>
            <a:r>
              <a:rPr lang="en-US" sz="950" dirty="0">
                <a:solidFill>
                  <a:srgbClr val="A8997E"/>
                </a:solidFill>
                <a:latin typeface="Arial" pitchFamily="34" charset="0"/>
                <a:ea typeface="Arial" pitchFamily="34" charset="-122"/>
                <a:cs typeface="Arial" pitchFamily="34" charset="-120"/>
              </a:rPr>
              <a:t>A feature-flagged location-intelligence module plugs the sites into a proprietary infrastructure-catalyst dataset (metro, highway, airport, and industrial pipelines), so a builder's page can show what is coming to the neighborhood and why it matters. It is the same data asset behind the TN Property Intelligence terminal, and it drops out cleanly when a builder isn't on the plan.</a:t>
            </a:r>
            <a:endParaRPr lang="en-US" sz="950" dirty="0"/>
          </a:p>
        </p:txBody>
      </p:sp>
      <p:sp>
        <p:nvSpPr>
          <p:cNvPr id="24" name="Text 22"/>
          <p:cNvSpPr/>
          <p:nvPr/>
        </p:nvSpPr>
        <p:spPr>
          <a:xfrm>
            <a:off x="6446520" y="4334256"/>
            <a:ext cx="5166360" cy="237744"/>
          </a:xfrm>
          <a:prstGeom prst="rect">
            <a:avLst/>
          </a:prstGeom>
          <a:noFill/>
          <a:ln/>
        </p:spPr>
        <p:txBody>
          <a:bodyPr wrap="square" rtlCol="0" anchor="ctr"/>
          <a:lstStyle/>
          <a:p>
            <a:pPr indent="0" marL="0">
              <a:buNone/>
            </a:pPr>
            <a:r>
              <a:rPr lang="en-US" sz="1150" b="1" dirty="0">
                <a:solidFill>
                  <a:srgbClr val="F2E9D9"/>
                </a:solidFill>
                <a:latin typeface="Arial" pitchFamily="34" charset="0"/>
                <a:ea typeface="Arial" pitchFamily="34" charset="-122"/>
                <a:cs typeface="Arial" pitchFamily="34" charset="-120"/>
              </a:rPr>
              <a:t>Recurring, not project</a:t>
            </a:r>
            <a:endParaRPr lang="en-US" sz="1150" dirty="0"/>
          </a:p>
        </p:txBody>
      </p:sp>
      <p:sp>
        <p:nvSpPr>
          <p:cNvPr id="25" name="Text 23"/>
          <p:cNvSpPr/>
          <p:nvPr/>
        </p:nvSpPr>
        <p:spPr>
          <a:xfrm>
            <a:off x="6446520" y="4590288"/>
            <a:ext cx="5166360" cy="640080"/>
          </a:xfrm>
          <a:prstGeom prst="rect">
            <a:avLst/>
          </a:prstGeom>
          <a:noFill/>
          <a:ln/>
        </p:spPr>
        <p:txBody>
          <a:bodyPr wrap="square" rtlCol="0" anchor="ctr">
            <a:normAutofit/>
          </a:bodyPr>
          <a:lstStyle/>
          <a:p>
            <a:pPr indent="0" marL="0">
              <a:lnSpc>
                <a:spcPct val="115000"/>
              </a:lnSpc>
              <a:buNone/>
            </a:pPr>
            <a:r>
              <a:rPr lang="en-US" sz="950" dirty="0">
                <a:solidFill>
                  <a:srgbClr val="A8997E"/>
                </a:solidFill>
                <a:latin typeface="Arial" pitchFamily="34" charset="0"/>
                <a:ea typeface="Arial" pitchFamily="34" charset="-122"/>
                <a:cs typeface="Arial" pitchFamily="34" charset="-120"/>
              </a:rPr>
              <a:t>Priced against the monthly portal-lead spend it replaces, the product is a subscription with a retention layer (the dashboard) rather than a one-off agency invoice. The engine is what makes that economically possible: the marginal cost of the next builder's site is data, not a rebuild.</a:t>
            </a:r>
            <a:endParaRPr lang="en-US" sz="9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0F0B1E"/>
        </a:solidFill>
      </p:bgPr>
    </p:bg>
    <p:spTree>
      <p:nvGrpSpPr>
        <p:cNvPr id="1" name=""/>
        <p:cNvGrpSpPr/>
        <p:nvPr/>
      </p:nvGrpSpPr>
      <p:grpSpPr>
        <a:xfrm>
          <a:off x="0" y="0"/>
          <a:ext cx="0" cy="0"/>
          <a:chOff x="0" y="0"/>
          <a:chExt cx="0" cy="0"/>
        </a:xfrm>
      </p:grpSpPr>
      <p:sp>
        <p:nvSpPr>
          <p:cNvPr id="2" name="Text 0"/>
          <p:cNvSpPr/>
          <p:nvPr/>
        </p:nvSpPr>
        <p:spPr>
          <a:xfrm>
            <a:off x="548640" y="384048"/>
            <a:ext cx="8686800" cy="274320"/>
          </a:xfrm>
          <a:prstGeom prst="rect">
            <a:avLst/>
          </a:prstGeom>
          <a:noFill/>
          <a:ln/>
        </p:spPr>
        <p:txBody>
          <a:bodyPr wrap="square" rtlCol="0" anchor="ctr"/>
          <a:lstStyle/>
          <a:p>
            <a:pPr indent="0" marL="0">
              <a:buNone/>
            </a:pPr>
            <a:r>
              <a:rPr lang="en-US" sz="1050" spc="300" kern="0" dirty="0">
                <a:solidFill>
                  <a:srgbClr val="8C84B0"/>
                </a:solidFill>
                <a:latin typeface="Arial" pitchFamily="34" charset="0"/>
                <a:ea typeface="Arial" pitchFamily="34" charset="-122"/>
                <a:cs typeface="Arial" pitchFamily="34" charset="-120"/>
              </a:rPr>
              <a:t>CASE STUDY 04 · AEO INTELLIGENCE ENGINE</a:t>
            </a:r>
            <a:endParaRPr lang="en-US" sz="1050" dirty="0"/>
          </a:p>
        </p:txBody>
      </p:sp>
      <p:sp>
        <p:nvSpPr>
          <p:cNvPr id="3" name="Text 1"/>
          <p:cNvSpPr/>
          <p:nvPr/>
        </p:nvSpPr>
        <p:spPr>
          <a:xfrm>
            <a:off x="10360152" y="365760"/>
            <a:ext cx="1280160" cy="310896"/>
          </a:xfrm>
          <a:prstGeom prst="rect">
            <a:avLst/>
          </a:prstGeom>
          <a:noFill/>
          <a:ln/>
        </p:spPr>
        <p:txBody>
          <a:bodyPr wrap="square" rtlCol="0" anchor="ctr"/>
          <a:lstStyle/>
          <a:p>
            <a:pPr algn="r" indent="0" marL="0">
              <a:buNone/>
            </a:pPr>
            <a:r>
              <a:rPr lang="en-US" sz="1300" dirty="0">
                <a:solidFill>
                  <a:srgbClr val="E9E4F7"/>
                </a:solidFill>
                <a:latin typeface="Arial Black" pitchFamily="34" charset="0"/>
                <a:ea typeface="Arial Black" pitchFamily="34" charset="-122"/>
                <a:cs typeface="Arial Black" pitchFamily="34" charset="-120"/>
              </a:rPr>
              <a:t>09</a:t>
            </a:r>
            <a:pPr algn="r" indent="0" marL="0">
              <a:buNone/>
            </a:pPr>
            <a:r>
              <a:rPr lang="en-US" sz="1300" dirty="0">
                <a:solidFill>
                  <a:srgbClr val="8C84B0"/>
                </a:solidFill>
                <a:latin typeface="Arial Black" pitchFamily="34" charset="0"/>
                <a:ea typeface="Arial Black" pitchFamily="34" charset="-122"/>
                <a:cs typeface="Arial Black" pitchFamily="34" charset="-120"/>
              </a:rPr>
              <a:t> / 31</a:t>
            </a:r>
            <a:endParaRPr lang="en-US" sz="1300" dirty="0"/>
          </a:p>
        </p:txBody>
      </p:sp>
      <p:sp>
        <p:nvSpPr>
          <p:cNvPr id="4" name="Shape 2"/>
          <p:cNvSpPr/>
          <p:nvPr/>
        </p:nvSpPr>
        <p:spPr>
          <a:xfrm>
            <a:off x="548640" y="749808"/>
            <a:ext cx="11091672" cy="10973"/>
          </a:xfrm>
          <a:prstGeom prst="rect">
            <a:avLst/>
          </a:prstGeom>
          <a:solidFill>
            <a:srgbClr val="2C2746"/>
          </a:solidFill>
          <a:ln/>
        </p:spPr>
      </p:sp>
      <p:sp>
        <p:nvSpPr>
          <p:cNvPr id="5" name="Shape 3"/>
          <p:cNvSpPr/>
          <p:nvPr/>
        </p:nvSpPr>
        <p:spPr>
          <a:xfrm>
            <a:off x="548640" y="6144768"/>
            <a:ext cx="11091672" cy="10973"/>
          </a:xfrm>
          <a:prstGeom prst="rect">
            <a:avLst/>
          </a:prstGeom>
          <a:solidFill>
            <a:srgbClr val="2C2746"/>
          </a:solidFill>
          <a:ln/>
        </p:spPr>
      </p:sp>
      <p:sp>
        <p:nvSpPr>
          <p:cNvPr id="6" name="Text 4"/>
          <p:cNvSpPr/>
          <p:nvPr/>
        </p:nvSpPr>
        <p:spPr>
          <a:xfrm>
            <a:off x="548640" y="6254496"/>
            <a:ext cx="7863840" cy="274320"/>
          </a:xfrm>
          <a:prstGeom prst="rect">
            <a:avLst/>
          </a:prstGeom>
          <a:noFill/>
          <a:ln/>
        </p:spPr>
        <p:txBody>
          <a:bodyPr wrap="square" rtlCol="0" anchor="ctr"/>
          <a:lstStyle/>
          <a:p>
            <a:pPr indent="0" marL="0">
              <a:buNone/>
            </a:pPr>
            <a:r>
              <a:rPr lang="en-US" sz="950" spc="250" kern="0" dirty="0">
                <a:solidFill>
                  <a:srgbClr val="8C84B0"/>
                </a:solidFill>
                <a:latin typeface="Arial" pitchFamily="34" charset="0"/>
                <a:ea typeface="Arial" pitchFamily="34" charset="-122"/>
                <a:cs typeface="Arial" pitchFamily="34" charset="-120"/>
              </a:rPr>
              <a:t>5 AI ASSISTANTS MEASURED · 11 READY-TO-RUN FIXES · BUILT SOLO, END TO END</a:t>
            </a:r>
            <a:endParaRPr lang="en-US" sz="950" dirty="0"/>
          </a:p>
        </p:txBody>
      </p:sp>
      <p:sp>
        <p:nvSpPr>
          <p:cNvPr id="7" name="Text 5"/>
          <p:cNvSpPr/>
          <p:nvPr/>
        </p:nvSpPr>
        <p:spPr>
          <a:xfrm>
            <a:off x="7799832" y="6254496"/>
            <a:ext cx="3840480" cy="274320"/>
          </a:xfrm>
          <a:prstGeom prst="rect">
            <a:avLst/>
          </a:prstGeom>
          <a:noFill/>
          <a:ln/>
        </p:spPr>
        <p:txBody>
          <a:bodyPr wrap="square" rtlCol="0" anchor="ctr"/>
          <a:lstStyle/>
          <a:p>
            <a:pPr algn="r" indent="0" marL="0">
              <a:buNone/>
            </a:pPr>
            <a:r>
              <a:rPr lang="en-US" sz="950" spc="250" kern="0" dirty="0">
                <a:solidFill>
                  <a:srgbClr val="8C84B0"/>
                </a:solidFill>
                <a:latin typeface="Arial" pitchFamily="34" charset="0"/>
                <a:ea typeface="Arial" pitchFamily="34" charset="-122"/>
                <a:cs typeface="Arial" pitchFamily="34" charset="-120"/>
              </a:rPr>
              <a:t>BUILT INDEPENDENTLY · LIVE</a:t>
            </a:r>
            <a:endParaRPr lang="en-US" sz="950" dirty="0"/>
          </a:p>
        </p:txBody>
      </p:sp>
      <p:sp>
        <p:nvSpPr>
          <p:cNvPr id="8" name="Text 6"/>
          <p:cNvSpPr/>
          <p:nvPr/>
        </p:nvSpPr>
        <p:spPr>
          <a:xfrm>
            <a:off x="548640" y="914400"/>
            <a:ext cx="7223760" cy="1325880"/>
          </a:xfrm>
          <a:prstGeom prst="rect">
            <a:avLst/>
          </a:prstGeom>
          <a:noFill/>
          <a:ln/>
        </p:spPr>
        <p:txBody>
          <a:bodyPr wrap="square" rtlCol="0" anchor="ctr"/>
          <a:lstStyle/>
          <a:p>
            <a:pPr indent="0" marL="0">
              <a:buNone/>
            </a:pPr>
            <a:r>
              <a:rPr lang="en-US" sz="3000" dirty="0">
                <a:solidFill>
                  <a:srgbClr val="E9E4F7"/>
                </a:solidFill>
                <a:latin typeface="Arial Black" pitchFamily="34" charset="0"/>
                <a:ea typeface="Arial Black" pitchFamily="34" charset="-122"/>
                <a:cs typeface="Arial Black" pitchFamily="34" charset="-120"/>
              </a:rPr>
              <a:t>Buyers ask the AI.</a:t>
            </a:r>
            <a:endParaRPr lang="en-US" sz="3000" dirty="0"/>
          </a:p>
          <a:p>
            <a:pPr indent="0" marL="0">
              <a:buNone/>
            </a:pPr>
            <a:r>
              <a:rPr lang="en-US" sz="3000" dirty="0">
                <a:solidFill>
                  <a:srgbClr val="E9E4F7"/>
                </a:solidFill>
                <a:latin typeface="Arial Black" pitchFamily="34" charset="0"/>
                <a:ea typeface="Arial Black" pitchFamily="34" charset="-122"/>
                <a:cs typeface="Arial Black" pitchFamily="34" charset="-120"/>
              </a:rPr>
              <a:t>Are you in</a:t>
            </a:r>
            <a:endParaRPr lang="en-US" sz="3000" dirty="0"/>
          </a:p>
          <a:p>
            <a:pPr indent="0" marL="0">
              <a:buNone/>
            </a:pPr>
            <a:r>
              <a:rPr lang="en-US" sz="3000" dirty="0">
                <a:solidFill>
                  <a:srgbClr val="E9E4F7"/>
                </a:solidFill>
                <a:latin typeface="Arial Black" pitchFamily="34" charset="0"/>
                <a:ea typeface="Arial Black" pitchFamily="34" charset="-122"/>
                <a:cs typeface="Arial Black" pitchFamily="34" charset="-120"/>
              </a:rPr>
              <a:t>the answer?</a:t>
            </a:r>
            <a:endParaRPr lang="en-US" sz="3000" dirty="0"/>
          </a:p>
        </p:txBody>
      </p:sp>
      <p:sp>
        <p:nvSpPr>
          <p:cNvPr id="9" name="Text 7"/>
          <p:cNvSpPr/>
          <p:nvPr/>
        </p:nvSpPr>
        <p:spPr>
          <a:xfrm>
            <a:off x="548640" y="2331720"/>
            <a:ext cx="6949440" cy="914400"/>
          </a:xfrm>
          <a:prstGeom prst="rect">
            <a:avLst/>
          </a:prstGeom>
          <a:noFill/>
          <a:ln/>
        </p:spPr>
        <p:txBody>
          <a:bodyPr wrap="square" rtlCol="0" anchor="ctr">
            <a:normAutofit/>
          </a:bodyPr>
          <a:lstStyle/>
          <a:p>
            <a:pPr indent="0" marL="0">
              <a:lnSpc>
                <a:spcPct val="120000"/>
              </a:lnSpc>
              <a:buNone/>
            </a:pPr>
            <a:r>
              <a:rPr lang="en-US" sz="1200" dirty="0">
                <a:solidFill>
                  <a:srgbClr val="8C84B0"/>
                </a:solidFill>
                <a:latin typeface="Arial" pitchFamily="34" charset="0"/>
                <a:ea typeface="Arial" pitchFamily="34" charset="-122"/>
                <a:cs typeface="Arial" pitchFamily="34" charset="-120"/>
              </a:rPr>
              <a:t>More and more buyers don't open Google anymore. They ask ChatGPT or Gemini 'what's the best X for me?' and trust the answer. Most brands have no idea whether the AI even mentions them, what it says, or where it got that from. This measures exactly that across five AI assistants, finds where you're invisible and why, and turns it into a clear plan to fix it. Built solo, end to end: the data capture, the scoring, and the app.</a:t>
            </a:r>
            <a:endParaRPr lang="en-US" sz="1200" dirty="0"/>
          </a:p>
        </p:txBody>
      </p:sp>
      <p:sp>
        <p:nvSpPr>
          <p:cNvPr id="10" name="Text 8"/>
          <p:cNvSpPr/>
          <p:nvPr/>
        </p:nvSpPr>
        <p:spPr>
          <a:xfrm>
            <a:off x="548640" y="3310128"/>
            <a:ext cx="3657600" cy="237744"/>
          </a:xfrm>
          <a:prstGeom prst="rect">
            <a:avLst/>
          </a:prstGeom>
          <a:noFill/>
          <a:ln/>
        </p:spPr>
        <p:txBody>
          <a:bodyPr wrap="square" rtlCol="0" anchor="ctr"/>
          <a:lstStyle/>
          <a:p>
            <a:pPr indent="0" marL="0">
              <a:buNone/>
            </a:pPr>
            <a:r>
              <a:rPr lang="en-US" sz="950" spc="300" kern="0" dirty="0">
                <a:solidFill>
                  <a:srgbClr val="8C84B0"/>
                </a:solidFill>
                <a:latin typeface="Arial" pitchFamily="34" charset="0"/>
                <a:ea typeface="Arial" pitchFamily="34" charset="-122"/>
                <a:cs typeface="Arial" pitchFamily="34" charset="-120"/>
              </a:rPr>
              <a:t>THE PROBLEM</a:t>
            </a:r>
            <a:endParaRPr lang="en-US" sz="950" dirty="0"/>
          </a:p>
        </p:txBody>
      </p:sp>
      <p:sp>
        <p:nvSpPr>
          <p:cNvPr id="11" name="Text 9"/>
          <p:cNvSpPr/>
          <p:nvPr/>
        </p:nvSpPr>
        <p:spPr>
          <a:xfrm>
            <a:off x="548640" y="3584448"/>
            <a:ext cx="6949440" cy="1417320"/>
          </a:xfrm>
          <a:prstGeom prst="rect">
            <a:avLst/>
          </a:prstGeom>
          <a:noFill/>
          <a:ln/>
        </p:spPr>
        <p:txBody>
          <a:bodyPr wrap="square" rtlCol="0" anchor="ctr">
            <a:normAutofit/>
          </a:bodyPr>
          <a:lstStyle/>
          <a:p>
            <a:pPr indent="0" marL="0">
              <a:lnSpc>
                <a:spcPct val="118000"/>
              </a:lnSpc>
              <a:buNone/>
            </a:pPr>
            <a:r>
              <a:rPr lang="en-US" sz="1000" dirty="0">
                <a:solidFill>
                  <a:srgbClr val="E9E4F7"/>
                </a:solidFill>
                <a:latin typeface="Arial" pitchFamily="34" charset="0"/>
                <a:ea typeface="Arial" pitchFamily="34" charset="-122"/>
                <a:cs typeface="Arial" pitchFamily="34" charset="-120"/>
              </a:rPr>
              <a:t>Buyers used to start at a search box and scan ten blue links. A fast-growing share of them now ask ChatGPT, Perplexity, or Gemini 'what is the best X for someone like me' and act on the one answer they get back. A decade of SEO tells a brand how it ranks on a results page. None of it tells you whether an AI assistant names you at all, how it describes you, or where it picked up that opinion.</a:t>
            </a:r>
            <a:endParaRPr lang="en-US" sz="1000" dirty="0"/>
          </a:p>
          <a:p>
            <a:pPr indent="0" marL="0">
              <a:lnSpc>
                <a:spcPct val="118000"/>
              </a:lnSpc>
              <a:buNone/>
            </a:pPr>
            <a:r>
              <a:rPr lang="en-US" sz="1000" dirty="0">
                <a:solidFill>
                  <a:srgbClr val="E9E4F7"/>
                </a:solidFill>
                <a:latin typeface="Arial" pitchFamily="34" charset="0"/>
                <a:ea typeface="Arial" pitchFamily="34" charset="-122"/>
                <a:cs typeface="Arial" pitchFamily="34" charset="-120"/>
              </a:rPr>
              <a:t>That answer is also hard to even see. It shifts with the phrasing, the persona, the language, and the engine, so checking once proves nothing. The only honest way to know where a brand stands is to measure a distribution of answers, repeatedly, the way real buyers actually meet them. The few tools that do this are built for enterprise budgets and a Western source graph; none of them measure the messy, multi-language reality of the buyers this platform serves.</a:t>
            </a:r>
            <a:endParaRPr lang="en-US" sz="1000" dirty="0"/>
          </a:p>
        </p:txBody>
      </p:sp>
      <p:sp>
        <p:nvSpPr>
          <p:cNvPr id="12" name="Text 10"/>
          <p:cNvSpPr/>
          <p:nvPr/>
        </p:nvSpPr>
        <p:spPr>
          <a:xfrm>
            <a:off x="548640" y="5102352"/>
            <a:ext cx="3657600" cy="237744"/>
          </a:xfrm>
          <a:prstGeom prst="rect">
            <a:avLst/>
          </a:prstGeom>
          <a:noFill/>
          <a:ln/>
        </p:spPr>
        <p:txBody>
          <a:bodyPr wrap="square" rtlCol="0" anchor="ctr"/>
          <a:lstStyle/>
          <a:p>
            <a:pPr indent="0" marL="0">
              <a:buNone/>
            </a:pPr>
            <a:r>
              <a:rPr lang="en-US" sz="950" spc="300" kern="0" dirty="0">
                <a:solidFill>
                  <a:srgbClr val="8C84B0"/>
                </a:solidFill>
                <a:latin typeface="Arial" pitchFamily="34" charset="0"/>
                <a:ea typeface="Arial" pitchFamily="34" charset="-122"/>
                <a:cs typeface="Arial" pitchFamily="34" charset="-120"/>
              </a:rPr>
              <a:t>WHAT I BUILT</a:t>
            </a:r>
            <a:endParaRPr lang="en-US" sz="950" dirty="0"/>
          </a:p>
        </p:txBody>
      </p:sp>
      <p:sp>
        <p:nvSpPr>
          <p:cNvPr id="13" name="Text 11"/>
          <p:cNvSpPr/>
          <p:nvPr/>
        </p:nvSpPr>
        <p:spPr>
          <a:xfrm>
            <a:off x="548640" y="5376672"/>
            <a:ext cx="6949440" cy="685800"/>
          </a:xfrm>
          <a:prstGeom prst="rect">
            <a:avLst/>
          </a:prstGeom>
          <a:noFill/>
          <a:ln/>
        </p:spPr>
        <p:txBody>
          <a:bodyPr wrap="square" rtlCol="0" anchor="ctr">
            <a:normAutofit/>
          </a:bodyPr>
          <a:lstStyle/>
          <a:p>
            <a:pPr indent="0" marL="0">
              <a:lnSpc>
                <a:spcPct val="118000"/>
              </a:lnSpc>
              <a:buNone/>
            </a:pPr>
            <a:r>
              <a:rPr lang="en-US" sz="1000" dirty="0">
                <a:solidFill>
                  <a:srgbClr val="E9E4F7"/>
                </a:solidFill>
                <a:latin typeface="Arial" pitchFamily="34" charset="0"/>
                <a:ea typeface="Arial" pitchFamily="34" charset="-122"/>
                <a:cs typeface="Arial" pitchFamily="34" charset="-120"/>
              </a:rPr>
              <a:t>A tool that shows a brand whether AI assistants actually recommend it, and what to do when they don't. More and more people don't Google a product anymore; they ask ChatGPT, Perplexity, or Gemini 'what's the best one for me?' and trust whatever comes back. Most brands have no idea whether the AI even mentions them, how it describes them, or where it got that opinion. This measures exactly that across five different AI assistants, by reading the real answers a buyer would actually see, not a stripped-down version through a back door. It works out where a brand is invisible and why, then hands back a ranked, ready-to-run plan to fix it. Every brand using it sees only its own category and competitors. I built all of it solo, end to end: the part that captures the answers, the scoring, the recommendations, and the app itself.</a:t>
            </a:r>
            <a:endParaRPr lang="en-US" sz="1000" dirty="0"/>
          </a:p>
        </p:txBody>
      </p:sp>
      <p:sp>
        <p:nvSpPr>
          <p:cNvPr id="14" name="Shape 12"/>
          <p:cNvSpPr/>
          <p:nvPr/>
        </p:nvSpPr>
        <p:spPr>
          <a:xfrm>
            <a:off x="8092440" y="1097280"/>
            <a:ext cx="3520440" cy="1143000"/>
          </a:xfrm>
          <a:prstGeom prst="roundRect">
            <a:avLst>
              <a:gd name="adj" fmla="val 7200"/>
            </a:avLst>
          </a:prstGeom>
          <a:ln w="15875">
            <a:solidFill>
              <a:srgbClr val="E9E4F7"/>
            </a:solidFill>
            <a:prstDash val="solid"/>
          </a:ln>
        </p:spPr>
      </p:sp>
      <p:sp>
        <p:nvSpPr>
          <p:cNvPr id="15" name="Text 13"/>
          <p:cNvSpPr/>
          <p:nvPr/>
        </p:nvSpPr>
        <p:spPr>
          <a:xfrm>
            <a:off x="8321040" y="1225296"/>
            <a:ext cx="3108960" cy="530352"/>
          </a:xfrm>
          <a:prstGeom prst="rect">
            <a:avLst/>
          </a:prstGeom>
          <a:noFill/>
          <a:ln/>
        </p:spPr>
        <p:txBody>
          <a:bodyPr wrap="square" rtlCol="0" anchor="ctr"/>
          <a:lstStyle/>
          <a:p>
            <a:pPr indent="0" marL="0">
              <a:buNone/>
            </a:pPr>
            <a:r>
              <a:rPr lang="en-US" sz="2300" dirty="0">
                <a:solidFill>
                  <a:srgbClr val="E9E4F7"/>
                </a:solidFill>
                <a:latin typeface="Arial Black" pitchFamily="34" charset="0"/>
                <a:ea typeface="Arial Black" pitchFamily="34" charset="-122"/>
                <a:cs typeface="Arial Black" pitchFamily="34" charset="-120"/>
              </a:rPr>
              <a:t>5 engines</a:t>
            </a:r>
            <a:endParaRPr lang="en-US" sz="2300" dirty="0"/>
          </a:p>
        </p:txBody>
      </p:sp>
      <p:sp>
        <p:nvSpPr>
          <p:cNvPr id="16" name="Text 14"/>
          <p:cNvSpPr/>
          <p:nvPr/>
        </p:nvSpPr>
        <p:spPr>
          <a:xfrm>
            <a:off x="8321040" y="1773936"/>
            <a:ext cx="3108960" cy="384048"/>
          </a:xfrm>
          <a:prstGeom prst="rect">
            <a:avLst/>
          </a:prstGeom>
          <a:noFill/>
          <a:ln/>
        </p:spPr>
        <p:txBody>
          <a:bodyPr wrap="square" rtlCol="0" anchor="ctr"/>
          <a:lstStyle/>
          <a:p>
            <a:pPr indent="0" marL="0">
              <a:buNone/>
            </a:pPr>
            <a:r>
              <a:rPr lang="en-US" sz="1050" dirty="0">
                <a:solidFill>
                  <a:srgbClr val="8C84B0"/>
                </a:solidFill>
                <a:latin typeface="Arial" pitchFamily="34" charset="0"/>
                <a:ea typeface="Arial" pitchFamily="34" charset="-122"/>
                <a:cs typeface="Arial" pitchFamily="34" charset="-120"/>
              </a:rPr>
              <a:t>AI assistants measured, the ones buyers actually use</a:t>
            </a:r>
            <a:endParaRPr lang="en-US" sz="1050" dirty="0"/>
          </a:p>
        </p:txBody>
      </p:sp>
      <p:sp>
        <p:nvSpPr>
          <p:cNvPr id="17" name="Shape 15"/>
          <p:cNvSpPr/>
          <p:nvPr/>
        </p:nvSpPr>
        <p:spPr>
          <a:xfrm>
            <a:off x="8092440" y="2514600"/>
            <a:ext cx="3520440" cy="1143000"/>
          </a:xfrm>
          <a:prstGeom prst="roundRect">
            <a:avLst>
              <a:gd name="adj" fmla="val 7200"/>
            </a:avLst>
          </a:prstGeom>
          <a:ln w="15875">
            <a:solidFill>
              <a:srgbClr val="E9E4F7"/>
            </a:solidFill>
            <a:prstDash val="solid"/>
          </a:ln>
        </p:spPr>
      </p:sp>
      <p:sp>
        <p:nvSpPr>
          <p:cNvPr id="18" name="Text 16"/>
          <p:cNvSpPr/>
          <p:nvPr/>
        </p:nvSpPr>
        <p:spPr>
          <a:xfrm>
            <a:off x="8321040" y="2642616"/>
            <a:ext cx="3108960" cy="530352"/>
          </a:xfrm>
          <a:prstGeom prst="rect">
            <a:avLst/>
          </a:prstGeom>
          <a:noFill/>
          <a:ln/>
        </p:spPr>
        <p:txBody>
          <a:bodyPr wrap="square" rtlCol="0" anchor="ctr"/>
          <a:lstStyle/>
          <a:p>
            <a:pPr indent="0" marL="0">
              <a:buNone/>
            </a:pPr>
            <a:r>
              <a:rPr lang="en-US" sz="2300" dirty="0">
                <a:solidFill>
                  <a:srgbClr val="E9E4F7"/>
                </a:solidFill>
                <a:latin typeface="Arial Black" pitchFamily="34" charset="0"/>
                <a:ea typeface="Arial Black" pitchFamily="34" charset="-122"/>
                <a:cs typeface="Arial Black" pitchFamily="34" charset="-120"/>
              </a:rPr>
              <a:t>11</a:t>
            </a:r>
            <a:endParaRPr lang="en-US" sz="2300" dirty="0"/>
          </a:p>
        </p:txBody>
      </p:sp>
      <p:sp>
        <p:nvSpPr>
          <p:cNvPr id="19" name="Text 17"/>
          <p:cNvSpPr/>
          <p:nvPr/>
        </p:nvSpPr>
        <p:spPr>
          <a:xfrm>
            <a:off x="8321040" y="3191256"/>
            <a:ext cx="3108960" cy="384048"/>
          </a:xfrm>
          <a:prstGeom prst="rect">
            <a:avLst/>
          </a:prstGeom>
          <a:noFill/>
          <a:ln/>
        </p:spPr>
        <p:txBody>
          <a:bodyPr wrap="square" rtlCol="0" anchor="ctr"/>
          <a:lstStyle/>
          <a:p>
            <a:pPr indent="0" marL="0">
              <a:buNone/>
            </a:pPr>
            <a:r>
              <a:rPr lang="en-US" sz="1050" dirty="0">
                <a:solidFill>
                  <a:srgbClr val="8C84B0"/>
                </a:solidFill>
                <a:latin typeface="Arial" pitchFamily="34" charset="0"/>
                <a:ea typeface="Arial" pitchFamily="34" charset="-122"/>
                <a:cs typeface="Arial" pitchFamily="34" charset="-120"/>
              </a:rPr>
              <a:t>ready-to-run fix strategies, each with a template</a:t>
            </a:r>
            <a:endParaRPr lang="en-US" sz="1050" dirty="0"/>
          </a:p>
        </p:txBody>
      </p:sp>
      <p:sp>
        <p:nvSpPr>
          <p:cNvPr id="20" name="Shape 18"/>
          <p:cNvSpPr/>
          <p:nvPr/>
        </p:nvSpPr>
        <p:spPr>
          <a:xfrm>
            <a:off x="8092440" y="3931920"/>
            <a:ext cx="3520440" cy="1143000"/>
          </a:xfrm>
          <a:prstGeom prst="roundRect">
            <a:avLst>
              <a:gd name="adj" fmla="val 7200"/>
            </a:avLst>
          </a:prstGeom>
          <a:ln w="15875">
            <a:solidFill>
              <a:srgbClr val="E9E4F7"/>
            </a:solidFill>
            <a:prstDash val="solid"/>
          </a:ln>
        </p:spPr>
      </p:sp>
      <p:sp>
        <p:nvSpPr>
          <p:cNvPr id="21" name="Text 19"/>
          <p:cNvSpPr/>
          <p:nvPr/>
        </p:nvSpPr>
        <p:spPr>
          <a:xfrm>
            <a:off x="8321040" y="4059936"/>
            <a:ext cx="3108960" cy="530352"/>
          </a:xfrm>
          <a:prstGeom prst="rect">
            <a:avLst/>
          </a:prstGeom>
          <a:noFill/>
          <a:ln/>
        </p:spPr>
        <p:txBody>
          <a:bodyPr wrap="square" rtlCol="0" anchor="ctr"/>
          <a:lstStyle/>
          <a:p>
            <a:pPr indent="0" marL="0">
              <a:buNone/>
            </a:pPr>
            <a:r>
              <a:rPr lang="en-US" sz="2300" dirty="0">
                <a:solidFill>
                  <a:srgbClr val="E9E4F7"/>
                </a:solidFill>
                <a:latin typeface="Arial Black" pitchFamily="34" charset="0"/>
                <a:ea typeface="Arial Black" pitchFamily="34" charset="-122"/>
                <a:cs typeface="Arial Black" pitchFamily="34" charset="-120"/>
              </a:rPr>
              <a:t>solo</a:t>
            </a:r>
            <a:endParaRPr lang="en-US" sz="2300" dirty="0"/>
          </a:p>
        </p:txBody>
      </p:sp>
      <p:sp>
        <p:nvSpPr>
          <p:cNvPr id="22" name="Text 20"/>
          <p:cNvSpPr/>
          <p:nvPr/>
        </p:nvSpPr>
        <p:spPr>
          <a:xfrm>
            <a:off x="8321040" y="4608576"/>
            <a:ext cx="3108960" cy="384048"/>
          </a:xfrm>
          <a:prstGeom prst="rect">
            <a:avLst/>
          </a:prstGeom>
          <a:noFill/>
          <a:ln/>
        </p:spPr>
        <p:txBody>
          <a:bodyPr wrap="square" rtlCol="0" anchor="ctr"/>
          <a:lstStyle/>
          <a:p>
            <a:pPr indent="0" marL="0">
              <a:buNone/>
            </a:pPr>
            <a:r>
              <a:rPr lang="en-US" sz="1050" dirty="0">
                <a:solidFill>
                  <a:srgbClr val="8C84B0"/>
                </a:solidFill>
                <a:latin typeface="Arial" pitchFamily="34" charset="0"/>
                <a:ea typeface="Arial" pitchFamily="34" charset="-122"/>
                <a:cs typeface="Arial" pitchFamily="34" charset="-120"/>
              </a:rPr>
              <a:t>capture, scoring, recommendations, and app, built end to end</a:t>
            </a:r>
            <a:endParaRPr lang="en-US" sz="10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31</Slides>
  <Notes>31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31</vt:i4>
      </vt:variant>
    </vt:vector>
  </HeadingPairs>
  <TitlesOfParts>
    <vt:vector size="34"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Akaash Nidhiss · product × engineering × AI</dc:title>
  <dc:subject>PptxGenJS Presentation</dc:subject>
  <dc:creator>Akaash Nidhiss Shanmugapandian</dc:creator>
  <cp:lastModifiedBy>Akaash Nidhiss Shanmugapandian</cp:lastModifiedBy>
  <cp:revision>1</cp:revision>
  <dcterms:created xsi:type="dcterms:W3CDTF">2026-06-30T20:15:52Z</dcterms:created>
  <dcterms:modified xsi:type="dcterms:W3CDTF">2026-06-30T20:15:52Z</dcterms:modified>
</cp:coreProperties>
</file>